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75"/>
  </p:notesMasterIdLst>
  <p:handoutMasterIdLst>
    <p:handoutMasterId r:id="rId76"/>
  </p:handoutMasterIdLst>
  <p:sldIdLst>
    <p:sldId id="256" r:id="rId2"/>
    <p:sldId id="262" r:id="rId3"/>
    <p:sldId id="261" r:id="rId4"/>
    <p:sldId id="413" r:id="rId5"/>
    <p:sldId id="336" r:id="rId6"/>
    <p:sldId id="337" r:id="rId7"/>
    <p:sldId id="338" r:id="rId8"/>
    <p:sldId id="339" r:id="rId9"/>
    <p:sldId id="340" r:id="rId10"/>
    <p:sldId id="341" r:id="rId11"/>
    <p:sldId id="342" r:id="rId12"/>
    <p:sldId id="345" r:id="rId13"/>
    <p:sldId id="412" r:id="rId14"/>
    <p:sldId id="411" r:id="rId15"/>
    <p:sldId id="347" r:id="rId16"/>
    <p:sldId id="348" r:id="rId17"/>
    <p:sldId id="349" r:id="rId18"/>
    <p:sldId id="350" r:id="rId19"/>
    <p:sldId id="351" r:id="rId20"/>
    <p:sldId id="352" r:id="rId21"/>
    <p:sldId id="353" r:id="rId22"/>
    <p:sldId id="354" r:id="rId23"/>
    <p:sldId id="355" r:id="rId24"/>
    <p:sldId id="356" r:id="rId25"/>
    <p:sldId id="357" r:id="rId26"/>
    <p:sldId id="359" r:id="rId27"/>
    <p:sldId id="360" r:id="rId28"/>
    <p:sldId id="361" r:id="rId29"/>
    <p:sldId id="362" r:id="rId30"/>
    <p:sldId id="363" r:id="rId31"/>
    <p:sldId id="364" r:id="rId32"/>
    <p:sldId id="365" r:id="rId33"/>
    <p:sldId id="366" r:id="rId34"/>
    <p:sldId id="367" r:id="rId35"/>
    <p:sldId id="368" r:id="rId36"/>
    <p:sldId id="369" r:id="rId37"/>
    <p:sldId id="370" r:id="rId38"/>
    <p:sldId id="371" r:id="rId39"/>
    <p:sldId id="372" r:id="rId40"/>
    <p:sldId id="373" r:id="rId41"/>
    <p:sldId id="374" r:id="rId42"/>
    <p:sldId id="375" r:id="rId43"/>
    <p:sldId id="410" r:id="rId44"/>
    <p:sldId id="379" r:id="rId45"/>
    <p:sldId id="380" r:id="rId46"/>
    <p:sldId id="381" r:id="rId47"/>
    <p:sldId id="382" r:id="rId48"/>
    <p:sldId id="383" r:id="rId49"/>
    <p:sldId id="384" r:id="rId50"/>
    <p:sldId id="385" r:id="rId51"/>
    <p:sldId id="386" r:id="rId52"/>
    <p:sldId id="409" r:id="rId53"/>
    <p:sldId id="389" r:id="rId54"/>
    <p:sldId id="390" r:id="rId55"/>
    <p:sldId id="391" r:id="rId56"/>
    <p:sldId id="392" r:id="rId57"/>
    <p:sldId id="393" r:id="rId58"/>
    <p:sldId id="394" r:id="rId59"/>
    <p:sldId id="395" r:id="rId60"/>
    <p:sldId id="396" r:id="rId61"/>
    <p:sldId id="397" r:id="rId62"/>
    <p:sldId id="398" r:id="rId63"/>
    <p:sldId id="399" r:id="rId64"/>
    <p:sldId id="400" r:id="rId65"/>
    <p:sldId id="401" r:id="rId66"/>
    <p:sldId id="402" r:id="rId67"/>
    <p:sldId id="403" r:id="rId68"/>
    <p:sldId id="404" r:id="rId69"/>
    <p:sldId id="405" r:id="rId70"/>
    <p:sldId id="414" r:id="rId71"/>
    <p:sldId id="406" r:id="rId72"/>
    <p:sldId id="407" r:id="rId73"/>
    <p:sldId id="408" r:id="rId74"/>
  </p:sldIdLst>
  <p:sldSz cx="9144000" cy="6858000" type="screen4x3"/>
  <p:notesSz cx="7188200" cy="94488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ara Price" initials="KP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CC19"/>
    <a:srgbClr val="8D8F84"/>
    <a:srgbClr val="F6BC1C"/>
    <a:srgbClr val="B8821B"/>
    <a:srgbClr val="283433"/>
    <a:srgbClr val="0B11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72" autoAdjust="0"/>
    <p:restoredTop sz="95462" autoAdjust="0"/>
  </p:normalViewPr>
  <p:slideViewPr>
    <p:cSldViewPr snapToGrid="0" snapToObjects="1">
      <p:cViewPr>
        <p:scale>
          <a:sx n="70" d="100"/>
          <a:sy n="70" d="100"/>
        </p:scale>
        <p:origin x="-1368" y="-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14887" cy="472440"/>
          </a:xfrm>
          <a:prstGeom prst="rect">
            <a:avLst/>
          </a:prstGeom>
        </p:spPr>
        <p:txBody>
          <a:bodyPr vert="horz" lIns="95061" tIns="47531" rIns="95061" bIns="4753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71650" y="0"/>
            <a:ext cx="3114887" cy="472440"/>
          </a:xfrm>
          <a:prstGeom prst="rect">
            <a:avLst/>
          </a:prstGeom>
        </p:spPr>
        <p:txBody>
          <a:bodyPr vert="horz" lIns="95061" tIns="47531" rIns="95061" bIns="47531" rtlCol="0"/>
          <a:lstStyle>
            <a:lvl1pPr algn="r">
              <a:defRPr sz="1200"/>
            </a:lvl1pPr>
          </a:lstStyle>
          <a:p>
            <a:fld id="{4B3BCBDC-22B3-CA42-915A-3C1E6407FA50}" type="datetime1">
              <a:rPr lang="en-US"/>
              <a:pPr/>
              <a:t>1/6/2015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74720"/>
            <a:ext cx="3114887" cy="472440"/>
          </a:xfrm>
          <a:prstGeom prst="rect">
            <a:avLst/>
          </a:prstGeom>
        </p:spPr>
        <p:txBody>
          <a:bodyPr vert="horz" lIns="95061" tIns="47531" rIns="95061" bIns="4753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71650" y="8974720"/>
            <a:ext cx="3114887" cy="472440"/>
          </a:xfrm>
          <a:prstGeom prst="rect">
            <a:avLst/>
          </a:prstGeom>
        </p:spPr>
        <p:txBody>
          <a:bodyPr vert="horz" lIns="95061" tIns="47531" rIns="95061" bIns="47531" rtlCol="0" anchor="b"/>
          <a:lstStyle>
            <a:lvl1pPr algn="r">
              <a:defRPr sz="1200"/>
            </a:lvl1pPr>
          </a:lstStyle>
          <a:p>
            <a:fld id="{C7DDEB67-BC8F-364D-972B-CDDF3E97D57C}" type="slidenum">
              <a:rPr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59058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14887" cy="472440"/>
          </a:xfrm>
          <a:prstGeom prst="rect">
            <a:avLst/>
          </a:prstGeom>
        </p:spPr>
        <p:txBody>
          <a:bodyPr vert="horz" lIns="95061" tIns="47531" rIns="95061" bIns="4753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71650" y="0"/>
            <a:ext cx="3114887" cy="472440"/>
          </a:xfrm>
          <a:prstGeom prst="rect">
            <a:avLst/>
          </a:prstGeom>
        </p:spPr>
        <p:txBody>
          <a:bodyPr vert="horz" lIns="95061" tIns="47531" rIns="95061" bIns="47531" rtlCol="0"/>
          <a:lstStyle>
            <a:lvl1pPr algn="r">
              <a:defRPr sz="1200"/>
            </a:lvl1pPr>
          </a:lstStyle>
          <a:p>
            <a:fld id="{CAAC620E-D33B-1F4E-9540-040AB481C6DD}" type="datetime1">
              <a:rPr lang="en-US"/>
              <a:pPr/>
              <a:t>1/6/2015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31900" y="708025"/>
            <a:ext cx="4724400" cy="3543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061" tIns="47531" rIns="95061" bIns="475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8820" y="4488180"/>
            <a:ext cx="5750560" cy="4251960"/>
          </a:xfrm>
          <a:prstGeom prst="rect">
            <a:avLst/>
          </a:prstGeom>
        </p:spPr>
        <p:txBody>
          <a:bodyPr vert="horz" lIns="95061" tIns="47531" rIns="95061" bIns="475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74720"/>
            <a:ext cx="3114887" cy="472440"/>
          </a:xfrm>
          <a:prstGeom prst="rect">
            <a:avLst/>
          </a:prstGeom>
        </p:spPr>
        <p:txBody>
          <a:bodyPr vert="horz" lIns="95061" tIns="47531" rIns="95061" bIns="4753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71650" y="8974720"/>
            <a:ext cx="3114887" cy="472440"/>
          </a:xfrm>
          <a:prstGeom prst="rect">
            <a:avLst/>
          </a:prstGeom>
        </p:spPr>
        <p:txBody>
          <a:bodyPr vert="horz" lIns="95061" tIns="47531" rIns="95061" bIns="47531" rtlCol="0" anchor="b"/>
          <a:lstStyle>
            <a:lvl1pPr algn="r">
              <a:defRPr sz="1200"/>
            </a:lvl1pPr>
          </a:lstStyle>
          <a:p>
            <a:fld id="{DA33036D-F6A6-DE42-B789-2A212C3C59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8177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8938" eaLnBrk="0" hangingPunct="0">
              <a:defRPr b="1">
                <a:solidFill>
                  <a:srgbClr val="000000"/>
                </a:solidFill>
                <a:latin typeface="Times New Roman" pitchFamily="18" charset="0"/>
              </a:defRPr>
            </a:lvl1pPr>
            <a:lvl2pPr marL="757855" indent="-291483" defTabSz="948938" eaLnBrk="0" hangingPunct="0">
              <a:defRPr b="1">
                <a:solidFill>
                  <a:srgbClr val="000000"/>
                </a:solidFill>
                <a:latin typeface="Times New Roman" pitchFamily="18" charset="0"/>
              </a:defRPr>
            </a:lvl2pPr>
            <a:lvl3pPr marL="1165930" indent="-233186" defTabSz="948938" eaLnBrk="0" hangingPunct="0">
              <a:defRPr b="1">
                <a:solidFill>
                  <a:srgbClr val="000000"/>
                </a:solidFill>
                <a:latin typeface="Times New Roman" pitchFamily="18" charset="0"/>
              </a:defRPr>
            </a:lvl3pPr>
            <a:lvl4pPr marL="1632303" indent="-233186" defTabSz="948938" eaLnBrk="0" hangingPunct="0">
              <a:defRPr b="1">
                <a:solidFill>
                  <a:srgbClr val="000000"/>
                </a:solidFill>
                <a:latin typeface="Times New Roman" pitchFamily="18" charset="0"/>
              </a:defRPr>
            </a:lvl4pPr>
            <a:lvl5pPr marL="2098675" indent="-233186" defTabSz="948938" eaLnBrk="0" hangingPunct="0">
              <a:defRPr b="1">
                <a:solidFill>
                  <a:srgbClr val="000000"/>
                </a:solidFill>
                <a:latin typeface="Times New Roman" pitchFamily="18" charset="0"/>
              </a:defRPr>
            </a:lvl5pPr>
            <a:lvl6pPr marL="2565046" indent="-233186" defTabSz="9489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Times New Roman" pitchFamily="18" charset="0"/>
              </a:defRPr>
            </a:lvl6pPr>
            <a:lvl7pPr marL="3031419" indent="-233186" defTabSz="9489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Times New Roman" pitchFamily="18" charset="0"/>
              </a:defRPr>
            </a:lvl7pPr>
            <a:lvl8pPr marL="3497791" indent="-233186" defTabSz="9489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Times New Roman" pitchFamily="18" charset="0"/>
              </a:defRPr>
            </a:lvl8pPr>
            <a:lvl9pPr marL="3964164" indent="-233186" defTabSz="9489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FF64AE0-DCAC-4489-A518-B42F72F31696}" type="slidenum">
              <a:rPr lang="en-US" smtClean="0"/>
              <a:pPr eaLnBrk="1" hangingPunct="1"/>
              <a:t>13</a:t>
            </a:fld>
            <a:endParaRPr lang="en-US" dirty="0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162631-CDA1-4CE9-9584-F8EDAF4D0AB7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9548" indent="-179548">
              <a:spcBef>
                <a:spcPts val="617"/>
              </a:spcBef>
              <a:buFont typeface="Wingdings" pitchFamily="2" charset="2"/>
              <a:buChar char="§"/>
            </a:pPr>
            <a:r>
              <a:rPr lang="en-US" dirty="0" smtClean="0">
                <a:solidFill>
                  <a:srgbClr val="000000"/>
                </a:solidFill>
              </a:rPr>
              <a:t>Keywords in your search and any filters are displayed at the top under “Search Results”</a:t>
            </a:r>
          </a:p>
          <a:p>
            <a:pPr marL="179548" indent="-179548">
              <a:spcBef>
                <a:spcPts val="617"/>
              </a:spcBef>
              <a:buFont typeface="Wingdings" pitchFamily="2" charset="2"/>
              <a:buChar char="§"/>
            </a:pPr>
            <a:r>
              <a:rPr lang="en-US" dirty="0" smtClean="0">
                <a:solidFill>
                  <a:srgbClr val="000000"/>
                </a:solidFill>
              </a:rPr>
              <a:t>The consolidated view on this page is the default view which will return only one record  per unique product.  This consolidated view eliminates the  repeating of identical products</a:t>
            </a:r>
          </a:p>
          <a:p>
            <a:pPr marL="179548" indent="-179548">
              <a:spcBef>
                <a:spcPts val="617"/>
              </a:spcBef>
              <a:buFont typeface="Wingdings" pitchFamily="2" charset="2"/>
              <a:buChar char="§"/>
            </a:pPr>
            <a:r>
              <a:rPr lang="en-US" dirty="0" smtClean="0">
                <a:solidFill>
                  <a:srgbClr val="000000"/>
                </a:solidFill>
              </a:rPr>
              <a:t>The expanded view will return individual contractor records which would allow you to filter based upon contractor special attributes such as whether a product is offered by a small business contractor than you would use the expanded 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162631-CDA1-4CE9-9584-F8EDAF4D0AB7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9548" indent="-179548">
              <a:spcBef>
                <a:spcPts val="617"/>
              </a:spcBef>
              <a:buFont typeface="Wingdings" pitchFamily="2" charset="2"/>
              <a:buChar char="§"/>
            </a:pPr>
            <a:r>
              <a:rPr lang="en-US" dirty="0" smtClean="0">
                <a:solidFill>
                  <a:srgbClr val="000000"/>
                </a:solidFill>
              </a:rPr>
              <a:t>Keywords in your search and any filters are displayed at the top under “Search Results”</a:t>
            </a:r>
          </a:p>
          <a:p>
            <a:pPr marL="179548" indent="-179548">
              <a:spcBef>
                <a:spcPts val="617"/>
              </a:spcBef>
              <a:buFont typeface="Wingdings" pitchFamily="2" charset="2"/>
              <a:buChar char="§"/>
            </a:pPr>
            <a:r>
              <a:rPr lang="en-US" dirty="0" smtClean="0">
                <a:solidFill>
                  <a:srgbClr val="000000"/>
                </a:solidFill>
              </a:rPr>
              <a:t>The consolidated view on this page is the default view which will return only one record  per unique product.  This consolidated view eliminates the  repeating of identical products</a:t>
            </a:r>
          </a:p>
          <a:p>
            <a:pPr marL="179548" indent="-179548">
              <a:spcBef>
                <a:spcPts val="617"/>
              </a:spcBef>
              <a:buFont typeface="Wingdings" pitchFamily="2" charset="2"/>
              <a:buChar char="§"/>
            </a:pPr>
            <a:r>
              <a:rPr lang="en-US" dirty="0" smtClean="0">
                <a:solidFill>
                  <a:srgbClr val="000000"/>
                </a:solidFill>
              </a:rPr>
              <a:t>The expanded view will return individual contractor records which would allow you to filter based upon contractor special attributes such as whether a product is offered by a small business contractor than you would use the expanded 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162631-CDA1-4CE9-9584-F8EDAF4D0AB7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9548" indent="-179548">
              <a:spcBef>
                <a:spcPts val="617"/>
              </a:spcBef>
              <a:buFont typeface="Wingdings" pitchFamily="2" charset="2"/>
              <a:buChar char="§"/>
            </a:pPr>
            <a:r>
              <a:rPr lang="en-US" dirty="0" smtClean="0">
                <a:solidFill>
                  <a:srgbClr val="000000"/>
                </a:solidFill>
              </a:rPr>
              <a:t>Details for the product are provided in description along with any special attributes</a:t>
            </a:r>
          </a:p>
          <a:p>
            <a:pPr marL="179548" indent="-179548">
              <a:spcBef>
                <a:spcPts val="617"/>
              </a:spcBef>
              <a:buFont typeface="Wingdings" pitchFamily="2" charset="2"/>
              <a:buChar char="§"/>
            </a:pPr>
            <a:r>
              <a:rPr lang="en-US" dirty="0" smtClean="0">
                <a:solidFill>
                  <a:srgbClr val="000000"/>
                </a:solidFill>
              </a:rPr>
              <a:t>Pricing can be compared across all BPA and non-BPA vendors for a specific item, Unit of Issue is listed showing options for more bulk purchasing</a:t>
            </a:r>
          </a:p>
          <a:p>
            <a:pPr marL="179548" indent="-179548">
              <a:spcBef>
                <a:spcPts val="617"/>
              </a:spcBef>
              <a:buFont typeface="Wingdings" pitchFamily="2" charset="2"/>
              <a:buChar char="§"/>
            </a:pPr>
            <a:r>
              <a:rPr lang="en-US" dirty="0" smtClean="0">
                <a:solidFill>
                  <a:srgbClr val="000000"/>
                </a:solidFill>
              </a:rPr>
              <a:t>Socio-economic information is available for each vendor </a:t>
            </a:r>
          </a:p>
          <a:p>
            <a:pPr marL="179548" indent="-179548">
              <a:spcBef>
                <a:spcPts val="617"/>
              </a:spcBef>
              <a:buFont typeface="Wingdings" pitchFamily="2" charset="2"/>
              <a:buChar char="§"/>
            </a:pPr>
            <a:r>
              <a:rPr lang="en-US" dirty="0" smtClean="0">
                <a:solidFill>
                  <a:srgbClr val="000000"/>
                </a:solidFill>
              </a:rPr>
              <a:t>Delivery terms included in the price are clearly indicated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162631-CDA1-4CE9-9584-F8EDAF4D0AB7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9548" indent="-179548">
              <a:spcBef>
                <a:spcPts val="617"/>
              </a:spcBef>
              <a:buFont typeface="Wingdings" pitchFamily="2" charset="2"/>
              <a:buChar char="§"/>
            </a:pPr>
            <a:r>
              <a:rPr lang="en-US" dirty="0" smtClean="0">
                <a:solidFill>
                  <a:srgbClr val="000000"/>
                </a:solidFill>
              </a:rPr>
              <a:t>Details for the product are provided in description along with any special attributes</a:t>
            </a:r>
          </a:p>
          <a:p>
            <a:pPr marL="179548" indent="-179548">
              <a:spcBef>
                <a:spcPts val="617"/>
              </a:spcBef>
              <a:buFont typeface="Wingdings" pitchFamily="2" charset="2"/>
              <a:buChar char="§"/>
            </a:pPr>
            <a:r>
              <a:rPr lang="en-US" dirty="0" smtClean="0">
                <a:solidFill>
                  <a:srgbClr val="000000"/>
                </a:solidFill>
              </a:rPr>
              <a:t>Pricing can be compared across all OS3</a:t>
            </a:r>
            <a:r>
              <a:rPr lang="en-US" baseline="0" dirty="0" smtClean="0">
                <a:solidFill>
                  <a:srgbClr val="000000"/>
                </a:solidFill>
              </a:rPr>
              <a:t> and non-OS3</a:t>
            </a:r>
            <a:r>
              <a:rPr lang="en-US" dirty="0" smtClean="0">
                <a:solidFill>
                  <a:srgbClr val="000000"/>
                </a:solidFill>
              </a:rPr>
              <a:t> vendors for a specific item, Unit of Issue is listed showing options for more bulk purchasing</a:t>
            </a:r>
          </a:p>
          <a:p>
            <a:pPr marL="179548" indent="-179548">
              <a:spcBef>
                <a:spcPts val="617"/>
              </a:spcBef>
              <a:buFont typeface="Wingdings" pitchFamily="2" charset="2"/>
              <a:buChar char="§"/>
            </a:pPr>
            <a:r>
              <a:rPr lang="en-US" dirty="0" smtClean="0">
                <a:solidFill>
                  <a:srgbClr val="000000"/>
                </a:solidFill>
              </a:rPr>
              <a:t>Socio-economic information is available for each vendor </a:t>
            </a:r>
          </a:p>
          <a:p>
            <a:pPr marL="179548" indent="-179548">
              <a:spcBef>
                <a:spcPts val="617"/>
              </a:spcBef>
              <a:buFont typeface="Wingdings" pitchFamily="2" charset="2"/>
              <a:buChar char="§"/>
            </a:pPr>
            <a:r>
              <a:rPr lang="en-US" dirty="0" smtClean="0">
                <a:solidFill>
                  <a:srgbClr val="000000"/>
                </a:solidFill>
              </a:rPr>
              <a:t>Delivery terms included in the price are clearly indicated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162631-CDA1-4CE9-9584-F8EDAF4D0AB7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9548" indent="-179548">
              <a:spcBef>
                <a:spcPts val="617"/>
              </a:spcBef>
              <a:buFont typeface="Wingdings" pitchFamily="2" charset="2"/>
              <a:buChar char="§"/>
            </a:pPr>
            <a:r>
              <a:rPr lang="en-US" dirty="0" smtClean="0">
                <a:solidFill>
                  <a:srgbClr val="000000"/>
                </a:solidFill>
              </a:rPr>
              <a:t>Details for the product are provided in description along with any special attributes</a:t>
            </a:r>
          </a:p>
          <a:p>
            <a:pPr marL="179548" indent="-179548">
              <a:spcBef>
                <a:spcPts val="617"/>
              </a:spcBef>
              <a:buFont typeface="Wingdings" pitchFamily="2" charset="2"/>
              <a:buChar char="§"/>
            </a:pPr>
            <a:r>
              <a:rPr lang="en-US" dirty="0" smtClean="0">
                <a:solidFill>
                  <a:srgbClr val="000000"/>
                </a:solidFill>
              </a:rPr>
              <a:t>Pricing can be compared across all BPA and non-BPA vendors for a specific item, Unit of Issue is listed showing options for more bulk purchasing</a:t>
            </a:r>
          </a:p>
          <a:p>
            <a:pPr marL="179548" indent="-179548">
              <a:spcBef>
                <a:spcPts val="617"/>
              </a:spcBef>
              <a:buFont typeface="Wingdings" pitchFamily="2" charset="2"/>
              <a:buChar char="§"/>
            </a:pPr>
            <a:r>
              <a:rPr lang="en-US" dirty="0" smtClean="0">
                <a:solidFill>
                  <a:srgbClr val="000000"/>
                </a:solidFill>
              </a:rPr>
              <a:t>Socio-economic information is available for each vendor </a:t>
            </a:r>
          </a:p>
          <a:p>
            <a:pPr marL="179548" indent="-179548">
              <a:spcBef>
                <a:spcPts val="617"/>
              </a:spcBef>
              <a:buFont typeface="Wingdings" pitchFamily="2" charset="2"/>
              <a:buChar char="§"/>
            </a:pPr>
            <a:r>
              <a:rPr lang="en-US" dirty="0" smtClean="0">
                <a:solidFill>
                  <a:srgbClr val="000000"/>
                </a:solidFill>
              </a:rPr>
              <a:t>Delivery terms included in the price are clearly indicated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162631-CDA1-4CE9-9584-F8EDAF4D0AB7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31780" indent="-231780">
              <a:spcBef>
                <a:spcPts val="617"/>
              </a:spcBef>
            </a:pP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162631-CDA1-4CE9-9584-F8EDAF4D0AB7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31780" indent="-231780">
              <a:spcBef>
                <a:spcPts val="617"/>
              </a:spcBef>
            </a:pPr>
            <a:r>
              <a:rPr lang="en-US" dirty="0" smtClean="0">
                <a:solidFill>
                  <a:srgbClr val="000000"/>
                </a:solidFill>
              </a:rPr>
              <a:t>The cart can later be retrieved by clicking on the “parked carts”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162631-CDA1-4CE9-9584-F8EDAF4D0AB7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31780" indent="-231780">
              <a:spcBef>
                <a:spcPts val="617"/>
              </a:spcBef>
              <a:buFont typeface="Arial" pitchFamily="34" charset="0"/>
              <a:buChar char="•"/>
            </a:pPr>
            <a:r>
              <a:rPr lang="en-US" dirty="0" smtClean="0"/>
              <a:t>Shipping options are listed by Contractor</a:t>
            </a:r>
          </a:p>
          <a:p>
            <a:pPr marL="231780" indent="-231780">
              <a:spcBef>
                <a:spcPts val="617"/>
              </a:spcBef>
              <a:buFont typeface="Arial" pitchFamily="34" charset="0"/>
              <a:buChar char="•"/>
            </a:pPr>
            <a:r>
              <a:rPr lang="en-US" dirty="0" smtClean="0"/>
              <a:t>Each shipping option has the additional cost associated with 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162631-CDA1-4CE9-9584-F8EDAF4D0AB7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31780" indent="-231780">
              <a:spcBef>
                <a:spcPts val="617"/>
              </a:spcBef>
              <a:buFont typeface="Arial" pitchFamily="34" charset="0"/>
              <a:buChar char="•"/>
            </a:pPr>
            <a:r>
              <a:rPr lang="en-US" dirty="0" smtClean="0"/>
              <a:t>Shipping options are listed by Contractor</a:t>
            </a:r>
          </a:p>
          <a:p>
            <a:pPr marL="231780" indent="-231780">
              <a:spcBef>
                <a:spcPts val="617"/>
              </a:spcBef>
              <a:buFont typeface="Arial" pitchFamily="34" charset="0"/>
              <a:buChar char="•"/>
            </a:pPr>
            <a:r>
              <a:rPr lang="en-US" dirty="0" smtClean="0"/>
              <a:t>Each shipping option has the additional cost associated with 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162631-CDA1-4CE9-9584-F8EDAF4D0AB7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E1374-4574-4D8A-8584-918267CBCC12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31780" indent="-231780">
              <a:spcBef>
                <a:spcPts val="617"/>
              </a:spcBef>
              <a:buFont typeface="Arial" pitchFamily="34" charset="0"/>
              <a:buChar char="•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162631-CDA1-4CE9-9584-F8EDAF4D0AB7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31780" indent="-231780">
              <a:spcBef>
                <a:spcPts val="617"/>
              </a:spcBef>
              <a:buFont typeface="Arial" pitchFamily="34" charset="0"/>
              <a:buChar char="•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162631-CDA1-4CE9-9584-F8EDAF4D0AB7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31780" indent="-231780" defTabSz="929213" fontAlgn="base">
              <a:spcBef>
                <a:spcPts val="617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Lastly, there is a final review to confirm your order and shipping information before completing the purchase.  GSA Advantage</a:t>
            </a:r>
            <a:r>
              <a:rPr lang="en-US" baseline="0" dirty="0" smtClean="0"/>
              <a:t> will automatically generate a PO#.  If you already have a PO# you want to use, you can type it in and your PO# will override the one GSA Advantage had originally supplied to you.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162631-CDA1-4CE9-9584-F8EDAF4D0AB7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Will distribute</a:t>
            </a:r>
            <a:r>
              <a:rPr lang="en-US" baseline="0" dirty="0" smtClean="0"/>
              <a:t> ordering guides by email after this webinar.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E1374-4574-4D8A-8584-918267CBCC12}" type="slidenum">
              <a:rPr lang="en-US" smtClean="0"/>
              <a:pPr/>
              <a:t>43</a:t>
            </a:fld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40178" eaLnBrk="0" hangingPunct="0">
              <a:spcBef>
                <a:spcPct val="0"/>
              </a:spcBef>
              <a:buFont typeface="Arial" pitchFamily="34" charset="0"/>
              <a:buChar char="•"/>
            </a:pPr>
            <a:r>
              <a:rPr lang="en-US" dirty="0" smtClean="0">
                <a:latin typeface="Arial" charset="0"/>
              </a:rPr>
              <a:t>We are now looking at</a:t>
            </a:r>
            <a:r>
              <a:rPr lang="en-US" baseline="0" dirty="0" smtClean="0">
                <a:latin typeface="Arial" charset="0"/>
              </a:rPr>
              <a:t> making orders through </a:t>
            </a:r>
            <a:r>
              <a:rPr lang="en-US" baseline="0" dirty="0" err="1" smtClean="0">
                <a:latin typeface="Arial" charset="0"/>
              </a:rPr>
              <a:t>DoD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Emall</a:t>
            </a:r>
            <a:endParaRPr lang="en-US" dirty="0" smtClean="0">
              <a:latin typeface="Arial" charset="0"/>
            </a:endParaRPr>
          </a:p>
          <a:p>
            <a:pPr defTabSz="940178" eaLnBrk="0" hangingPunct="0">
              <a:spcBef>
                <a:spcPct val="0"/>
              </a:spcBef>
              <a:buFont typeface="Arial" pitchFamily="34" charset="0"/>
              <a:buChar char="•"/>
            </a:pPr>
            <a:r>
              <a:rPr lang="en-US" dirty="0" smtClean="0">
                <a:latin typeface="Arial" charset="0"/>
              </a:rPr>
              <a:t>Existing users with credentials access card (CAC) click on Log in to DOD Emall</a:t>
            </a:r>
          </a:p>
          <a:p>
            <a:pPr defTabSz="940178" eaLnBrk="0" hangingPunct="0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dirty="0" smtClean="0"/>
              <a:t>New users can Register, quickly completing the registration form before continuing to the FSSI OS3</a:t>
            </a:r>
          </a:p>
          <a:p>
            <a:pPr defTabSz="940178" eaLnBrk="0" hangingPunct="0">
              <a:spcBef>
                <a:spcPct val="0"/>
              </a:spcBef>
              <a:buFont typeface="Arial" pitchFamily="34" charset="0"/>
              <a:buChar char="•"/>
            </a:pPr>
            <a:endParaRPr lang="en-US" dirty="0" smtClean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162631-CDA1-4CE9-9584-F8EDAF4D0AB7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rial" charset="0"/>
              </a:rPr>
              <a:t>Click on okay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162631-CDA1-4CE9-9584-F8EDAF4D0AB7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40178" eaLnBrk="0" hangingPunct="0">
              <a:buFont typeface="Arial" pitchFamily="34" charset="0"/>
              <a:buChar char="•"/>
              <a:defRPr/>
            </a:pPr>
            <a:r>
              <a:rPr lang="en-US" dirty="0" smtClean="0">
                <a:latin typeface="Arial" charset="0"/>
              </a:rPr>
              <a:t>Verify certificate authentication is correct and click submit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162631-CDA1-4CE9-9584-F8EDAF4D0AB7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40178" eaLnBrk="0" hangingPunct="0">
              <a:buFont typeface="Arial" pitchFamily="34" charset="0"/>
              <a:buChar char="•"/>
              <a:defRPr/>
            </a:pPr>
            <a:r>
              <a:rPr lang="en-US" dirty="0" smtClean="0">
                <a:latin typeface="Arial" charset="0"/>
              </a:rPr>
              <a:t>Select Federal Strategic Sourcing OS3 under change corridor drop down box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162631-CDA1-4CE9-9584-F8EDAF4D0AB7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rial" charset="0"/>
              </a:rPr>
              <a:t>Search products by part number </a:t>
            </a:r>
            <a:r>
              <a:rPr lang="en-US" dirty="0" smtClean="0"/>
              <a:t>or National Stock Number</a:t>
            </a:r>
          </a:p>
          <a:p>
            <a:pPr defTabSz="940178" eaLnBrk="0" hangingPunct="0">
              <a:buFont typeface="Arial" pitchFamily="34" charset="0"/>
              <a:buChar char="•"/>
              <a:defRPr/>
            </a:pPr>
            <a:r>
              <a:rPr lang="en-US" dirty="0" smtClean="0">
                <a:latin typeface="Arial" charset="0"/>
              </a:rPr>
              <a:t>List of FSSI OS3 contract holders you can select to review each vendors catalog 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162631-CDA1-4CE9-9584-F8EDAF4D0AB7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40178" eaLnBrk="0" hangingPunct="0">
              <a:buFont typeface="Arial" pitchFamily="34" charset="0"/>
              <a:buChar char="•"/>
              <a:defRPr/>
            </a:pPr>
            <a:r>
              <a:rPr lang="en-US" dirty="0" smtClean="0"/>
              <a:t>List of vendors who carry paper product </a:t>
            </a:r>
          </a:p>
          <a:p>
            <a:pPr defTabSz="940178" eaLnBrk="0" hangingPunct="0">
              <a:buFont typeface="Arial" pitchFamily="34" charset="0"/>
              <a:buChar char="•"/>
              <a:defRPr/>
            </a:pPr>
            <a:r>
              <a:rPr lang="en-US" dirty="0" smtClean="0">
                <a:latin typeface="Arial" charset="0"/>
              </a:rPr>
              <a:t>Select number of items you would like to add to cart. 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162631-CDA1-4CE9-9584-F8EDAF4D0AB7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162631-CDA1-4CE9-9584-F8EDAF4D0AB7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40178" eaLnBrk="0" hangingPunct="0"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</a:rPr>
              <a:t>Messages and warnings may appear based on the items in the shopping cart</a:t>
            </a:r>
          </a:p>
          <a:p>
            <a:pPr defTabSz="940178" eaLnBrk="0" hangingPunct="0"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</a:rPr>
              <a:t>Details on your purchase are available to review before checkout</a:t>
            </a:r>
          </a:p>
          <a:p>
            <a:pPr defTabSz="940178" eaLnBrk="0" hangingPunct="0">
              <a:buFont typeface="Arial" pitchFamily="34" charset="0"/>
              <a:buChar char="•"/>
              <a:defRPr/>
            </a:pPr>
            <a:r>
              <a:rPr lang="en-US" dirty="0" smtClean="0"/>
              <a:t>Order quantity would need to be increased to meet OS3 order minimum</a:t>
            </a:r>
            <a:endParaRPr lang="en-US" dirty="0" smtClean="0">
              <a:latin typeface="Arial" charset="0"/>
            </a:endParaRPr>
          </a:p>
          <a:p>
            <a:pPr defTabSz="940178" eaLnBrk="0" hangingPunct="0">
              <a:buFont typeface="Arial" pitchFamily="34" charset="0"/>
              <a:buChar char="•"/>
              <a:defRPr/>
            </a:pPr>
            <a:endParaRPr lang="en-US" dirty="0" smtClean="0">
              <a:solidFill>
                <a:srgbClr val="00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162631-CDA1-4CE9-9584-F8EDAF4D0AB7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summary of your order</a:t>
            </a:r>
            <a:r>
              <a:rPr lang="en-US" baseline="0" dirty="0" smtClean="0"/>
              <a:t> is also given on </a:t>
            </a:r>
            <a:r>
              <a:rPr lang="en-US" baseline="0" dirty="0" err="1" smtClean="0"/>
              <a:t>Emall</a:t>
            </a:r>
            <a:r>
              <a:rPr lang="en-US" baseline="0" dirty="0" smtClean="0"/>
              <a:t> just like it is on GSA Advantage. Payment options include Fed-strip/Mil-strip.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162631-CDA1-4CE9-9584-F8EDAF4D0AB7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Will distribute</a:t>
            </a:r>
            <a:r>
              <a:rPr lang="en-US" baseline="0" dirty="0" smtClean="0"/>
              <a:t> ordering guides by email after this webinar.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E1374-4574-4D8A-8584-918267CBCC12}" type="slidenum">
              <a:rPr lang="en-US" smtClean="0"/>
              <a:pPr/>
              <a:t>69</a:t>
            </a:fld>
            <a:endParaRPr 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Will distribute</a:t>
            </a:r>
            <a:r>
              <a:rPr lang="en-US" baseline="0" dirty="0" smtClean="0"/>
              <a:t> ordering guides by email after this webinar.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E1374-4574-4D8A-8584-918267CBCC12}" type="slidenum">
              <a:rPr lang="en-US" smtClean="0"/>
              <a:pPr/>
              <a:t>70</a:t>
            </a:fld>
            <a:endParaRPr lang="en-US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Will distribute</a:t>
            </a:r>
            <a:r>
              <a:rPr lang="en-US" baseline="0" dirty="0" smtClean="0"/>
              <a:t> ordering guides by email after this webinar.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E1374-4574-4D8A-8584-918267CBCC12}" type="slidenum">
              <a:rPr lang="en-US" smtClean="0"/>
              <a:pPr/>
              <a:t>71</a:t>
            </a:fld>
            <a:endParaRPr lang="en-US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Will distribute</a:t>
            </a:r>
            <a:r>
              <a:rPr lang="en-US" baseline="0" dirty="0" smtClean="0"/>
              <a:t> ordering guides by email after this webinar.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E1374-4574-4D8A-8584-918267CBCC12}" type="slidenum">
              <a:rPr lang="en-US" smtClean="0"/>
              <a:pPr/>
              <a:t>72</a:t>
            </a:fld>
            <a:endParaRPr lang="en-US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Will distribute</a:t>
            </a:r>
            <a:r>
              <a:rPr lang="en-US" baseline="0" dirty="0" smtClean="0"/>
              <a:t> ordering guides by email after this webinar.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E1374-4574-4D8A-8584-918267CBCC12}" type="slidenum">
              <a:rPr lang="en-US" smtClean="0"/>
              <a:pPr/>
              <a:t>73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Will distribute</a:t>
            </a:r>
            <a:r>
              <a:rPr lang="en-US" baseline="0" dirty="0" smtClean="0"/>
              <a:t> ordering guides by email after this webinar.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E1374-4574-4D8A-8584-918267CBCC12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Will distribute</a:t>
            </a:r>
            <a:r>
              <a:rPr lang="en-US" baseline="0" dirty="0" smtClean="0"/>
              <a:t> ordering guides by email after this webinar.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E1374-4574-4D8A-8584-918267CBCC12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There are several ways</a:t>
            </a:r>
            <a:r>
              <a:rPr lang="en-US" baseline="0" dirty="0" smtClean="0"/>
              <a:t> to utilize GSA </a:t>
            </a:r>
            <a:r>
              <a:rPr lang="en-US" i="1" baseline="0" dirty="0" smtClean="0"/>
              <a:t>Advantage!</a:t>
            </a:r>
            <a:r>
              <a:rPr lang="en-US" i="0" baseline="0" dirty="0" smtClean="0"/>
              <a:t> to purchase FSSI office supplies. We’re going to walk you through the easiest way to get what you need.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E1374-4574-4D8A-8584-918267CBCC12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Log in using your user ID and password.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E1374-4574-4D8A-8584-918267CBCC12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162631-CDA1-4CE9-9584-F8EDAF4D0AB7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162631-CDA1-4CE9-9584-F8EDAF4D0AB7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over Image with Federal Acquisition Institute Seal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1200" y="4209143"/>
            <a:ext cx="7534729" cy="616857"/>
          </a:xfrm>
          <a:prstGeom prst="rect">
            <a:avLst/>
          </a:prstGeom>
        </p:spPr>
        <p:txBody>
          <a:bodyPr vert="horz" lIns="0"/>
          <a:lstStyle>
            <a:lvl1pPr algn="l">
              <a:defRPr sz="4800" baseline="6000">
                <a:solidFill>
                  <a:srgbClr val="283433"/>
                </a:solidFill>
                <a:latin typeface="Cambria"/>
                <a:cs typeface="Cambri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 hasCustomPrompt="1"/>
          </p:nvPr>
        </p:nvSpPr>
        <p:spPr>
          <a:xfrm>
            <a:off x="711200" y="4744361"/>
            <a:ext cx="7534729" cy="399143"/>
          </a:xfrm>
          <a:prstGeom prst="rect">
            <a:avLst/>
          </a:prstGeom>
        </p:spPr>
        <p:txBody>
          <a:bodyPr vert="horz" lIns="0"/>
          <a:lstStyle>
            <a:lvl1pPr>
              <a:buNone/>
              <a:defRPr sz="2000">
                <a:solidFill>
                  <a:srgbClr val="283433"/>
                </a:solidFill>
                <a:latin typeface="Franklin Gothic Book"/>
                <a:cs typeface="Franklin Gothic Book"/>
              </a:defRPr>
            </a:lvl1pPr>
          </a:lstStyle>
          <a:p>
            <a:pPr lvl="0"/>
            <a:r>
              <a:rPr lang="en-US" dirty="0" smtClean="0"/>
              <a:t>Click to Edit Subhead</a:t>
            </a:r>
          </a:p>
        </p:txBody>
      </p:sp>
      <p:sp>
        <p:nvSpPr>
          <p:cNvPr id="8" name="Content Placeholder 6"/>
          <p:cNvSpPr>
            <a:spLocks noGrp="1"/>
          </p:cNvSpPr>
          <p:nvPr>
            <p:ph sz="quarter" idx="11" hasCustomPrompt="1"/>
          </p:nvPr>
        </p:nvSpPr>
        <p:spPr>
          <a:xfrm>
            <a:off x="711201" y="5578935"/>
            <a:ext cx="2082800" cy="335643"/>
          </a:xfrm>
          <a:prstGeom prst="rect">
            <a:avLst/>
          </a:prstGeom>
          <a:effectLst/>
        </p:spPr>
        <p:txBody>
          <a:bodyPr vert="horz" lIns="0"/>
          <a:lstStyle>
            <a:lvl1pPr>
              <a:buNone/>
              <a:defRPr sz="1400" baseline="0">
                <a:solidFill>
                  <a:srgbClr val="B8821B"/>
                </a:solidFill>
                <a:latin typeface="Franklin Gothic Book"/>
                <a:cs typeface="Franklin Gothic Book"/>
              </a:defRPr>
            </a:lvl1pPr>
          </a:lstStyle>
          <a:p>
            <a:pPr lvl="0"/>
            <a:r>
              <a:rPr lang="en-US" dirty="0" smtClean="0"/>
              <a:t>Click to edit date</a:t>
            </a:r>
          </a:p>
        </p:txBody>
      </p:sp>
      <p:pic>
        <p:nvPicPr>
          <p:cNvPr id="6" name="Picture 5" descr="QR Code image of FAIi website http://www.fai.gov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00354" y="5524500"/>
            <a:ext cx="544285" cy="54428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633352" y="5606139"/>
            <a:ext cx="254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kern="1200" dirty="0" smtClean="0">
                <a:solidFill>
                  <a:srgbClr val="283433"/>
                </a:solidFill>
                <a:latin typeface="Franklin Gothic Book"/>
                <a:ea typeface="+mn-ea"/>
                <a:cs typeface="Franklin Gothic Book"/>
              </a:rPr>
              <a:t>Jeffrey B. Birch, </a:t>
            </a:r>
            <a:r>
              <a:rPr lang="en-US" sz="800" i="1" kern="1200" dirty="0" smtClean="0">
                <a:solidFill>
                  <a:srgbClr val="283433"/>
                </a:solidFill>
                <a:latin typeface="Franklin Gothic Book"/>
                <a:ea typeface="+mn-ea"/>
                <a:cs typeface="Franklin Gothic Book"/>
              </a:rPr>
              <a:t>Acting</a:t>
            </a:r>
            <a:r>
              <a:rPr lang="en-US" sz="800" kern="1200" dirty="0" smtClean="0">
                <a:solidFill>
                  <a:srgbClr val="283433"/>
                </a:solidFill>
                <a:latin typeface="Franklin Gothic Book"/>
                <a:ea typeface="+mn-ea"/>
                <a:cs typeface="Franklin Gothic Book"/>
              </a:rPr>
              <a:t> </a:t>
            </a:r>
            <a:r>
              <a:rPr lang="en-US" sz="800" i="1" kern="1200" dirty="0" smtClean="0">
                <a:solidFill>
                  <a:srgbClr val="283433"/>
                </a:solidFill>
                <a:latin typeface="Franklin Gothic Book"/>
                <a:ea typeface="+mn-ea"/>
                <a:cs typeface="Franklin Gothic Book"/>
              </a:rPr>
              <a:t>Director</a:t>
            </a:r>
            <a:endParaRPr lang="en-US" sz="800" i="1" kern="1200" dirty="0">
              <a:solidFill>
                <a:srgbClr val="283433"/>
              </a:solidFill>
              <a:latin typeface="Franklin Gothic Book"/>
              <a:ea typeface="+mn-ea"/>
              <a:cs typeface="Franklin Gothic Book"/>
            </a:endParaRPr>
          </a:p>
          <a:p>
            <a:pPr algn="r"/>
            <a:r>
              <a:rPr lang="en-US" sz="800" b="1" kern="1200" dirty="0">
                <a:solidFill>
                  <a:srgbClr val="283433"/>
                </a:solidFill>
                <a:latin typeface="Franklin Gothic Book"/>
                <a:ea typeface="+mn-ea"/>
                <a:cs typeface="Franklin Gothic Book"/>
              </a:rPr>
              <a:t>www.fai.gov</a:t>
            </a:r>
            <a:endParaRPr lang="en-US" sz="800" kern="1200" dirty="0">
              <a:solidFill>
                <a:srgbClr val="283433"/>
              </a:solidFill>
              <a:latin typeface="Franklin Gothic Book"/>
              <a:ea typeface="+mn-ea"/>
              <a:cs typeface="Franklin Gothic Book"/>
            </a:endParaRPr>
          </a:p>
          <a:p>
            <a:pPr algn="r"/>
            <a:endParaRPr lang="en-US" sz="800" dirty="0">
              <a:solidFill>
                <a:srgbClr val="283433"/>
              </a:solidFill>
              <a:latin typeface="Franklin Gothic Book"/>
              <a:cs typeface="Franklin Gothic Book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2" hasCustomPrompt="1"/>
          </p:nvPr>
        </p:nvSpPr>
        <p:spPr>
          <a:xfrm>
            <a:off x="711200" y="5253038"/>
            <a:ext cx="3597275" cy="334960"/>
          </a:xfrm>
          <a:prstGeom prst="rect">
            <a:avLst/>
          </a:prstGeom>
        </p:spPr>
        <p:txBody>
          <a:bodyPr vert="horz" lIns="0" tIns="0" rIns="0" bIns="0"/>
          <a:lstStyle>
            <a:lvl1pPr>
              <a:buNone/>
              <a:defRPr sz="1400" baseline="0">
                <a:solidFill>
                  <a:srgbClr val="283433"/>
                </a:solidFill>
                <a:latin typeface="Franklin Gothic Demi"/>
                <a:cs typeface="Franklin Gothic Demi"/>
              </a:defRPr>
            </a:lvl1pPr>
          </a:lstStyle>
          <a:p>
            <a:pPr lvl="0"/>
            <a:r>
              <a:rPr lang="en-US"/>
              <a:t>Click to Add presenter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 banner with FAI Seal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457200" y="1051560"/>
            <a:ext cx="7589157" cy="747660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ts val="4000"/>
              </a:lnSpc>
              <a:defRPr sz="3600">
                <a:solidFill>
                  <a:srgbClr val="8D8F84"/>
                </a:solidFill>
                <a:latin typeface="Cambria"/>
                <a:cs typeface="Cambri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0"/>
          </p:nvPr>
        </p:nvSpPr>
        <p:spPr>
          <a:xfrm>
            <a:off x="457200" y="1986471"/>
            <a:ext cx="7988300" cy="3446463"/>
          </a:xfrm>
          <a:prstGeom prst="rect">
            <a:avLst/>
          </a:prstGeom>
        </p:spPr>
        <p:txBody>
          <a:bodyPr vert="horz"/>
          <a:lstStyle>
            <a:lvl1pPr marL="227013" indent="-227013">
              <a:buClr>
                <a:srgbClr val="F6BC1C"/>
              </a:buClr>
              <a:buSzPct val="75000"/>
              <a:buFont typeface="Courier New"/>
              <a:buChar char="o"/>
              <a:defRPr sz="2400">
                <a:solidFill>
                  <a:schemeClr val="bg1"/>
                </a:solidFill>
                <a:latin typeface="Franklin Gothic Book"/>
                <a:cs typeface="Franklin Gothic Book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lide banner with FAI Seal, and FAI Seal as slide watermark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1052285"/>
            <a:ext cx="5562599" cy="1206501"/>
          </a:xfrm>
          <a:prstGeom prst="rect">
            <a:avLst/>
          </a:prstGeom>
        </p:spPr>
        <p:txBody>
          <a:bodyPr/>
          <a:lstStyle>
            <a:lvl1pPr algn="l">
              <a:lnSpc>
                <a:spcPts val="4000"/>
              </a:lnSpc>
              <a:defRPr sz="3600">
                <a:solidFill>
                  <a:srgbClr val="8D8F84"/>
                </a:solidFill>
                <a:latin typeface="Cambria"/>
                <a:cs typeface="Cambri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23160"/>
            <a:ext cx="8229600" cy="3722234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rgbClr val="F6BC1C"/>
              </a:buClr>
              <a:buSzPct val="75000"/>
              <a:buFont typeface="Courier New"/>
              <a:buChar char="o"/>
              <a:defRPr sz="2400">
                <a:latin typeface="Franklin Gothic Book"/>
                <a:cs typeface="Franklin Gothic Book"/>
              </a:defRPr>
            </a:lvl1pPr>
            <a:lvl2pPr marL="454025" indent="-231775">
              <a:buClr>
                <a:srgbClr val="FBCC19"/>
              </a:buClr>
              <a:buFont typeface="Arial"/>
              <a:buChar char="•"/>
              <a:defRPr sz="1800">
                <a:latin typeface="Franklin Gothic Book"/>
                <a:cs typeface="Franklin Gothic Book"/>
              </a:defRPr>
            </a:lvl2pPr>
            <a:lvl3pPr marL="688975" indent="-228600">
              <a:buClr>
                <a:srgbClr val="F6BC1C"/>
              </a:buClr>
              <a:buFont typeface="Arial"/>
              <a:buChar char="•"/>
              <a:defRPr sz="1800">
                <a:latin typeface="Franklin Gothic Book"/>
                <a:cs typeface="Franklin Gothic Book"/>
              </a:defRPr>
            </a:lvl3pPr>
            <a:lvl4pPr marL="915988" indent="-225425">
              <a:buClr>
                <a:srgbClr val="F6BC1C"/>
              </a:buClr>
              <a:buFont typeface="Arial"/>
              <a:buChar char="•"/>
              <a:tabLst/>
              <a:defRPr sz="1800">
                <a:latin typeface="Franklin Gothic Book"/>
                <a:cs typeface="Franklin Gothic Book"/>
              </a:defRPr>
            </a:lvl4pPr>
            <a:lvl5pPr marL="1141413" indent="-228600" defTabSz="455613">
              <a:buClr>
                <a:srgbClr val="F6BC1C"/>
              </a:buClr>
              <a:buFont typeface="Arial"/>
              <a:buChar char="•"/>
              <a:defRPr sz="1800">
                <a:latin typeface="Franklin Gothic Book"/>
                <a:cs typeface="Franklin Gothic Book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29644" y="6383563"/>
            <a:ext cx="350156" cy="365125"/>
          </a:xfrm>
          <a:prstGeom prst="rect">
            <a:avLst/>
          </a:prstGeom>
        </p:spPr>
        <p:txBody>
          <a:bodyPr anchor="b"/>
          <a:lstStyle>
            <a:lvl1pPr algn="ctr">
              <a:defRPr sz="1000">
                <a:solidFill>
                  <a:srgbClr val="283433"/>
                </a:solidFill>
                <a:latin typeface="Franklin Gothic Book"/>
                <a:cs typeface="Franklin Gothic Book"/>
              </a:defRPr>
            </a:lvl1pPr>
          </a:lstStyle>
          <a:p>
            <a:fld id="{43A0B55B-C253-734E-AC3A-B1468D3932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lide banner with FAI Seal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1052285"/>
            <a:ext cx="5562599" cy="1206501"/>
          </a:xfrm>
          <a:prstGeom prst="rect">
            <a:avLst/>
          </a:prstGeom>
        </p:spPr>
        <p:txBody>
          <a:bodyPr/>
          <a:lstStyle>
            <a:lvl1pPr algn="l">
              <a:lnSpc>
                <a:spcPts val="4000"/>
              </a:lnSpc>
              <a:defRPr sz="3600">
                <a:solidFill>
                  <a:srgbClr val="8D8F84"/>
                </a:solidFill>
                <a:latin typeface="Cambria"/>
                <a:cs typeface="Cambri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23160"/>
            <a:ext cx="8229600" cy="3722234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rgbClr val="F6BC1C"/>
              </a:buClr>
              <a:buSzPct val="75000"/>
              <a:buFont typeface="Courier New"/>
              <a:buChar char="o"/>
              <a:defRPr sz="2400">
                <a:latin typeface="Franklin Gothic Book"/>
                <a:cs typeface="Franklin Gothic Book"/>
              </a:defRPr>
            </a:lvl1pPr>
            <a:lvl2pPr marL="454025" indent="-231775">
              <a:buClr>
                <a:srgbClr val="FBCC19"/>
              </a:buClr>
              <a:buFont typeface="Arial"/>
              <a:buChar char="•"/>
              <a:defRPr sz="1800">
                <a:latin typeface="Franklin Gothic Book"/>
                <a:cs typeface="Franklin Gothic Book"/>
              </a:defRPr>
            </a:lvl2pPr>
            <a:lvl3pPr marL="688975" indent="-228600">
              <a:buClr>
                <a:srgbClr val="F6BC1C"/>
              </a:buClr>
              <a:buFont typeface="Arial"/>
              <a:buChar char="•"/>
              <a:defRPr sz="1800">
                <a:latin typeface="Franklin Gothic Book"/>
                <a:cs typeface="Franklin Gothic Book"/>
              </a:defRPr>
            </a:lvl3pPr>
            <a:lvl4pPr marL="915988" indent="-225425">
              <a:buClr>
                <a:srgbClr val="F6BC1C"/>
              </a:buClr>
              <a:buFont typeface="Arial"/>
              <a:buChar char="•"/>
              <a:tabLst/>
              <a:defRPr sz="1800">
                <a:latin typeface="Franklin Gothic Book"/>
                <a:cs typeface="Franklin Gothic Book"/>
              </a:defRPr>
            </a:lvl4pPr>
            <a:lvl5pPr marL="1141413" indent="-228600" defTabSz="455613">
              <a:buClr>
                <a:srgbClr val="F6BC1C"/>
              </a:buClr>
              <a:buFont typeface="Arial"/>
              <a:buChar char="•"/>
              <a:defRPr sz="1800">
                <a:latin typeface="Franklin Gothic Book"/>
                <a:cs typeface="Franklin Gothic Book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29644" y="6383563"/>
            <a:ext cx="350156" cy="365125"/>
          </a:xfrm>
          <a:prstGeom prst="rect">
            <a:avLst/>
          </a:prstGeom>
        </p:spPr>
        <p:txBody>
          <a:bodyPr anchor="b"/>
          <a:lstStyle>
            <a:lvl1pPr algn="ctr">
              <a:defRPr sz="1000">
                <a:solidFill>
                  <a:srgbClr val="283433"/>
                </a:solidFill>
                <a:latin typeface="Franklin Gothic Book"/>
                <a:cs typeface="Franklin Gothic Book"/>
              </a:defRPr>
            </a:lvl1pPr>
          </a:lstStyle>
          <a:p>
            <a:fld id="{43A0B55B-C253-734E-AC3A-B1468D3932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 banner with FAI Seal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1052285"/>
            <a:ext cx="5562599" cy="1206501"/>
          </a:xfrm>
          <a:prstGeom prst="rect">
            <a:avLst/>
          </a:prstGeom>
        </p:spPr>
        <p:txBody>
          <a:bodyPr/>
          <a:lstStyle>
            <a:lvl1pPr algn="l">
              <a:lnSpc>
                <a:spcPts val="4000"/>
              </a:lnSpc>
              <a:defRPr sz="3600">
                <a:solidFill>
                  <a:srgbClr val="8D8F84"/>
                </a:solidFill>
                <a:latin typeface="Cambria"/>
                <a:cs typeface="Cambri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0"/>
          </p:nvPr>
        </p:nvSpPr>
        <p:spPr>
          <a:xfrm>
            <a:off x="457200" y="2566988"/>
            <a:ext cx="8215313" cy="3819525"/>
          </a:xfrm>
          <a:prstGeom prst="rect">
            <a:avLst/>
          </a:prstGeom>
        </p:spPr>
        <p:txBody>
          <a:bodyPr vert="horz"/>
          <a:lstStyle>
            <a:lvl1pPr>
              <a:buNone/>
              <a:defRPr sz="1600">
                <a:solidFill>
                  <a:srgbClr val="283433"/>
                </a:solidFill>
                <a:latin typeface="Franklin Gothic Book"/>
                <a:cs typeface="Franklin Gothic Book"/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79550"/>
            <a:ext cx="7769225" cy="57943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6A62689-93E6-4FE8-94FB-CAA0ACCC457C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623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49" r:id="rId2"/>
    <p:sldLayoutId id="2147483650" r:id="rId3"/>
    <p:sldLayoutId id="2147483653" r:id="rId4"/>
    <p:sldLayoutId id="2147483652" r:id="rId5"/>
    <p:sldLayoutId id="2147483654" r:id="rId6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everseauctions.gsa.gov/" TargetMode="Externa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saadvantage.gov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dod-emall.dla.mil/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everseauctions.gsa.gov/" TargetMode="External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5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8.pn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rategicsourcing.gov/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www.gsa.gov/csd" TargetMode="External"/><Relationship Id="rId4" Type="http://schemas.openxmlformats.org/officeDocument/2006/relationships/hyperlink" Target="http://www.gsa.gov/os3" TargetMode="Externa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hyperlink" Target="mailto:FSSI.officesupplies@gsa.gov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3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FSSI for Office Supplies Third Generation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Content Placeholder 32"/>
          <p:cNvSpPr>
            <a:spLocks noGrp="1"/>
          </p:cNvSpPr>
          <p:nvPr>
            <p:ph sz="quarter" idx="10"/>
          </p:nvPr>
        </p:nvSpPr>
        <p:spPr>
          <a:xfrm>
            <a:off x="711201" y="4765523"/>
            <a:ext cx="7534729" cy="399143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FSSI OS3 Acquisition Seminar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Content Placeholder 3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2015, January 21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Presented by </a:t>
            </a:r>
            <a:r>
              <a:rPr lang="en-US" dirty="0" smtClean="0">
                <a:solidFill>
                  <a:schemeClr val="tx1"/>
                </a:solidFill>
              </a:rPr>
              <a:t>Robert Andersen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986296"/>
            <a:ext cx="7294727" cy="1206501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OS2 Successes and Final Metrics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0B55B-C253-734E-AC3A-B1468D3932F3}" type="slidenum">
              <a:rPr lang="en-US" smtClean="0">
                <a:solidFill>
                  <a:schemeClr val="tx1"/>
                </a:solidFill>
              </a:rPr>
              <a:pPr/>
              <a:t>10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8150" y="1842448"/>
            <a:ext cx="8629943" cy="45411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7372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986296"/>
            <a:ext cx="6776112" cy="1206501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OS2 Successes and Final Metrics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0B55B-C253-734E-AC3A-B1468D3932F3}" type="slidenum">
              <a:rPr lang="en-US" smtClean="0">
                <a:solidFill>
                  <a:schemeClr val="tx1"/>
                </a:solidFill>
              </a:rPr>
              <a:pPr/>
              <a:t>11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09191" y="1692322"/>
            <a:ext cx="6679306" cy="4915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183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937981"/>
            <a:ext cx="8229600" cy="4445581"/>
          </a:xfrm>
          <a:prstGeom prst="rect">
            <a:avLst/>
          </a:prstGeom>
        </p:spPr>
        <p:txBody>
          <a:bodyPr/>
          <a:lstStyle>
            <a:lvl1pPr marL="227013" indent="-227013" algn="l" defTabSz="457200" rtl="0" eaLnBrk="1" latinLnBrk="0" hangingPunct="1">
              <a:spcBef>
                <a:spcPct val="20000"/>
              </a:spcBef>
              <a:buClr>
                <a:srgbClr val="F6BC1C"/>
              </a:buClr>
              <a:buSzPct val="75000"/>
              <a:buFont typeface="Courier New"/>
              <a:buChar char="o"/>
              <a:defRPr sz="2400" kern="1200">
                <a:solidFill>
                  <a:schemeClr val="tx1"/>
                </a:solidFill>
                <a:latin typeface="Franklin Gothic Book"/>
                <a:ea typeface="+mn-ea"/>
                <a:cs typeface="Franklin Gothic Book"/>
              </a:defRPr>
            </a:lvl1pPr>
            <a:lvl2pPr marL="454025" indent="-231775" algn="l" defTabSz="457200" rtl="0" eaLnBrk="1" latinLnBrk="0" hangingPunct="1">
              <a:spcBef>
                <a:spcPct val="20000"/>
              </a:spcBef>
              <a:buClr>
                <a:srgbClr val="FBCC19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Franklin Gothic Book"/>
                <a:ea typeface="+mn-ea"/>
                <a:cs typeface="Franklin Gothic Book"/>
              </a:defRPr>
            </a:lvl2pPr>
            <a:lvl3pPr marL="688975" indent="-228600" algn="l" defTabSz="457200" rtl="0" eaLnBrk="1" latinLnBrk="0" hangingPunct="1">
              <a:spcBef>
                <a:spcPct val="20000"/>
              </a:spcBef>
              <a:buClr>
                <a:srgbClr val="F6BC1C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Franklin Gothic Book"/>
                <a:ea typeface="+mn-ea"/>
                <a:cs typeface="Franklin Gothic Book"/>
              </a:defRPr>
            </a:lvl3pPr>
            <a:lvl4pPr marL="915988" indent="-225425" algn="l" defTabSz="457200" rtl="0" eaLnBrk="1" latinLnBrk="0" hangingPunct="1">
              <a:spcBef>
                <a:spcPct val="20000"/>
              </a:spcBef>
              <a:buClr>
                <a:srgbClr val="F6BC1C"/>
              </a:buClr>
              <a:buFont typeface="Arial"/>
              <a:buChar char="•"/>
              <a:tabLst/>
              <a:defRPr sz="1800" kern="1200">
                <a:solidFill>
                  <a:schemeClr val="tx1"/>
                </a:solidFill>
                <a:latin typeface="Franklin Gothic Book"/>
                <a:ea typeface="+mn-ea"/>
                <a:cs typeface="Franklin Gothic Book"/>
              </a:defRPr>
            </a:lvl4pPr>
            <a:lvl5pPr marL="1141413" indent="-228600" algn="l" defTabSz="455613" rtl="0" eaLnBrk="1" latinLnBrk="0" hangingPunct="1">
              <a:spcBef>
                <a:spcPct val="20000"/>
              </a:spcBef>
              <a:buClr>
                <a:srgbClr val="F6BC1C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Franklin Gothic Book"/>
                <a:ea typeface="+mn-ea"/>
                <a:cs typeface="Franklin Gothic Boo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6075" lvl="1" indent="-346075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OS3 Cumulative Volume Discount Tiers</a:t>
            </a:r>
          </a:p>
          <a:p>
            <a:pPr marL="581025" lvl="2" indent="-346075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Price variance reductions are triggered based on contractor’s cumulative OS3 volume</a:t>
            </a:r>
          </a:p>
          <a:p>
            <a:pPr marL="808038" lvl="3" indent="-346075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Price variance reductions are triggered at $10M, $25M, $50M, $75M, and $100M</a:t>
            </a:r>
            <a:endParaRPr lang="en-US" sz="2200" dirty="0">
              <a:latin typeface="Arial" pitchFamily="34" charset="0"/>
              <a:cs typeface="Arial" pitchFamily="34" charset="0"/>
            </a:endParaRPr>
          </a:p>
          <a:p>
            <a:pPr marL="346075" lvl="1" indent="-346075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OS3 Delivery Order Size Discounts</a:t>
            </a:r>
          </a:p>
          <a:p>
            <a:pPr marL="581025" lvl="2" indent="-346075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Consolidate orders and save as discounts are triggered on individual orders starting at $300 for some vendors</a:t>
            </a:r>
          </a:p>
          <a:p>
            <a:pPr marL="581025" lvl="2" indent="-346075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Discounts increase at $1,000, $3,000, $5,000, and $10,000 orders, depending on contractor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159497"/>
            <a:ext cx="6754304" cy="77848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OS3 Discounts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0B55B-C253-734E-AC3A-B1468D3932F3}" type="slidenum">
              <a:rPr lang="en-US" smtClean="0">
                <a:solidFill>
                  <a:schemeClr val="tx1"/>
                </a:solidFill>
              </a:rPr>
              <a:pPr/>
              <a:t>12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84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447692" y="6338765"/>
            <a:ext cx="2133599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7932CA5-8914-4B67-B2C4-F9BCF20DB84D}" type="slidenum">
              <a:rPr lang="en-US" smtClean="0">
                <a:cs typeface="Arial" charset="0"/>
              </a:rPr>
              <a:pPr>
                <a:defRPr/>
              </a:pPr>
              <a:t>13</a:t>
            </a:fld>
            <a:endParaRPr lang="en-US" dirty="0" smtClean="0">
              <a:cs typeface="Arial" charset="0"/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143000" y="274637"/>
            <a:ext cx="7543800" cy="715963"/>
          </a:xfrm>
        </p:spPr>
        <p:txBody>
          <a:bodyPr anchor="ctr"/>
          <a:lstStyle/>
          <a:p>
            <a:r>
              <a:rPr lang="en-US" sz="2000" dirty="0" smtClean="0"/>
              <a:t>OS3 Pricing – Delivery Order Tier Discounts</a:t>
            </a:r>
            <a:endParaRPr lang="en-US" sz="20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61195" y="1587869"/>
          <a:ext cx="4463563" cy="5147043"/>
        </p:xfrm>
        <a:graphic>
          <a:graphicData uri="http://schemas.openxmlformats.org/drawingml/2006/table">
            <a:tbl>
              <a:tblPr/>
              <a:tblGrid>
                <a:gridCol w="1619608"/>
                <a:gridCol w="525408"/>
                <a:gridCol w="621814"/>
                <a:gridCol w="641095"/>
                <a:gridCol w="621814"/>
                <a:gridCol w="433824"/>
              </a:tblGrid>
              <a:tr h="213039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Task-Order Size Discounts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65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OS3 Contractor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$300 - $999.99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$1,000 - $2,999.99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$3,000 - $4,999.99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$5,000 - $9,999.99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$10,000+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2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Jacobs Gardner Supply Company, Inc.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1.00%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2.00%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7.00%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10.00%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16.00%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7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Ellison Systems DBA </a:t>
                      </a:r>
                    </a:p>
                    <a:p>
                      <a:pPr algn="ctr" fontAlgn="b"/>
                      <a:r>
                        <a:rPr lang="en-US" sz="900" b="1" i="0" u="none" strike="noStrike" dirty="0" err="1" smtClean="0">
                          <a:solidFill>
                            <a:srgbClr val="000000"/>
                          </a:solidFill>
                          <a:latin typeface="Arial"/>
                        </a:rPr>
                        <a:t>Shoplet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0.00%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1.00%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4.00%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6.00%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13.00%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7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Alliance Micro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1.00%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2.00%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3.00%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4.00%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5.00%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7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TSRC, Inc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1.00%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1.00%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1.00%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5.00%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5.00%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7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EZ Print Supplies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0.00%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0.00%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0.00%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5.00%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6.50%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2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Document Imaging Dimensions, Inc.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0.00%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0.00%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2.00%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3.00%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5.00%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7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MyOfficeProducts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0.00%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0.00%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0.00%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2.50%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7.50%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7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Office Depot, Inc.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0.00%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0.00%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0.00%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0.00%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10.00%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7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Capitol Supply, Inc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0.00%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2.00%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2.00%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2.00%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3.00%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7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Capstone Office Products LLC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0.00%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0.00%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0.00%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3.50%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3.50%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7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MJL Enterprises, LLC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0.00%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0.50%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1.00%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2.00%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3.00%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7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BahFed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Corp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0.50%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0.75%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1.00%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1.50%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2.50%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7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Premier &amp; Companies, Inc.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0.50%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0.75%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1.00%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1.50%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2.00%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2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Rita's Tape Media LLC DBA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CompuPro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Global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0.00%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0.00%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0.50%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1.00%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1.50%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7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Crimson Imaging Supplies LLC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0.00%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0.00%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0.00%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0.03%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1.00%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8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Access Products, Inc.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0.00%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0.00%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0.00%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0.00%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0.10%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7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Noble Supply &amp; Logistics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 gridSpan="5"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No Automatic Task Order Discounts Offered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27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Metro Office Products LLC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27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New Century Imaging, Inc.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27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ABM Federal Sales Inc.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28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ASE Direct, Inc.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5180" y="1230921"/>
            <a:ext cx="48621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n-US" sz="1200" b="1" u="sng" dirty="0" smtClean="0">
                <a:solidFill>
                  <a:srgbClr val="000000"/>
                </a:solidFill>
                <a:latin typeface="Arial" pitchFamily="34" charset="0"/>
              </a:rPr>
              <a:t>Delivery-order size discounts</a:t>
            </a:r>
            <a:r>
              <a:rPr lang="en-US" sz="1200" b="1" dirty="0" smtClean="0">
                <a:solidFill>
                  <a:srgbClr val="000000"/>
                </a:solidFill>
                <a:latin typeface="Arial" pitchFamily="34" charset="0"/>
              </a:rPr>
              <a:t>: Consolidate orders and save!</a:t>
            </a:r>
            <a:endParaRPr lang="en-US" sz="120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90738" y="4510443"/>
            <a:ext cx="42642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n-US" sz="1200" dirty="0" smtClean="0">
                <a:solidFill>
                  <a:srgbClr val="000000"/>
                </a:solidFill>
                <a:latin typeface="Arial" pitchFamily="34" charset="0"/>
              </a:rPr>
              <a:t>Task order discounts = </a:t>
            </a:r>
            <a:r>
              <a:rPr lang="en-US" sz="1200" b="1" dirty="0" smtClean="0">
                <a:solidFill>
                  <a:srgbClr val="000000"/>
                </a:solidFill>
                <a:latin typeface="Arial" pitchFamily="34" charset="0"/>
              </a:rPr>
              <a:t>even more savings!</a:t>
            </a:r>
          </a:p>
          <a:p>
            <a:pPr eaLnBrk="1" hangingPunct="1"/>
            <a:r>
              <a:rPr lang="en-US" sz="1200" dirty="0" smtClean="0">
                <a:solidFill>
                  <a:srgbClr val="000000"/>
                </a:solidFill>
                <a:latin typeface="Arial" pitchFamily="34" charset="0"/>
              </a:rPr>
              <a:t>Ex: $1,500 monthly order - Jacob’s Gardner Supply</a:t>
            </a:r>
          </a:p>
          <a:p>
            <a:pPr eaLnBrk="1" hangingPunct="1"/>
            <a:r>
              <a:rPr lang="en-US" sz="1200" dirty="0" smtClean="0">
                <a:solidFill>
                  <a:srgbClr val="000000"/>
                </a:solidFill>
                <a:latin typeface="Arial" pitchFamily="34" charset="0"/>
              </a:rPr>
              <a:t>Monthly vs. Bi-Monthly ordering frequency</a:t>
            </a:r>
          </a:p>
          <a:p>
            <a:pPr eaLnBrk="1" hangingPunct="1"/>
            <a:endParaRPr lang="en-US" sz="1200" dirty="0">
              <a:solidFill>
                <a:srgbClr val="000000"/>
              </a:solidFill>
              <a:latin typeface="Arial" pitchFamily="34" charset="0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5116139" y="5244233"/>
          <a:ext cx="3835400" cy="923925"/>
        </p:xfrm>
        <a:graphic>
          <a:graphicData uri="http://schemas.openxmlformats.org/drawingml/2006/table">
            <a:tbl>
              <a:tblPr/>
              <a:tblGrid>
                <a:gridCol w="1357776"/>
                <a:gridCol w="761370"/>
                <a:gridCol w="774059"/>
                <a:gridCol w="942195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Monthly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Bi-Monthly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Bi-Monthly Order Savings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Order Size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$1,500.00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$ 3,000.00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Task-order Discount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Net Order Amount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$1,470.00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$ 2,790.00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 Month Total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$2,940.00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$ 2,790.00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6100"/>
                          </a:solidFill>
                          <a:latin typeface="Arial"/>
                        </a:rPr>
                        <a:t> $        150.00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</a:tr>
            </a:tbl>
          </a:graphicData>
        </a:graphic>
      </p:graphicFrame>
      <p:sp>
        <p:nvSpPr>
          <p:cNvPr id="15" name="Rectangle 14"/>
          <p:cNvSpPr/>
          <p:nvPr/>
        </p:nvSpPr>
        <p:spPr>
          <a:xfrm>
            <a:off x="5046784" y="4422530"/>
            <a:ext cx="3991708" cy="1846385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US" sz="1200" b="1">
              <a:solidFill>
                <a:srgbClr val="FFFFFF"/>
              </a:solidFill>
            </a:endParaRPr>
          </a:p>
        </p:txBody>
      </p:sp>
      <p:sp>
        <p:nvSpPr>
          <p:cNvPr id="16" name="Up-Down Arrow 15"/>
          <p:cNvSpPr/>
          <p:nvPr/>
        </p:nvSpPr>
        <p:spPr>
          <a:xfrm>
            <a:off x="4747845" y="4141177"/>
            <a:ext cx="184639" cy="360484"/>
          </a:xfrm>
          <a:prstGeom prst="upDownArrow">
            <a:avLst/>
          </a:prstGeom>
          <a:noFill/>
          <a:scene3d>
            <a:camera prst="orthographicFront">
              <a:rot lat="0" lon="0" rev="33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US" sz="1200" b="1">
              <a:solidFill>
                <a:srgbClr val="FFFFFF"/>
              </a:solidFill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6472773"/>
              </p:ext>
            </p:extLst>
          </p:nvPr>
        </p:nvGraphicFramePr>
        <p:xfrm>
          <a:off x="4680429" y="1455164"/>
          <a:ext cx="4358063" cy="2126236"/>
        </p:xfrm>
        <a:graphic>
          <a:graphicData uri="http://schemas.openxmlformats.org/drawingml/2006/table">
            <a:tbl>
              <a:tblPr/>
              <a:tblGrid>
                <a:gridCol w="1581327"/>
                <a:gridCol w="512990"/>
                <a:gridCol w="607117"/>
                <a:gridCol w="625942"/>
                <a:gridCol w="607117"/>
                <a:gridCol w="423570"/>
              </a:tblGrid>
              <a:tr h="340324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Task-Order Size Discounts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01564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OS3 Contractor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$300 - $999.99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$1,000 - $2,999.99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$3,000 - $4,999.99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$5,000 - $9,999.99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$10,000+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2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Point Nationwide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0.00%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r>
                        <a:rPr lang="en-US" sz="900" b="0" i="1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.00</a:t>
                      </a:r>
                      <a:r>
                        <a:rPr lang="en-US" sz="900" b="0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  <a:r>
                        <a:rPr lang="en-US" sz="900" b="0" i="1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.00</a:t>
                      </a:r>
                      <a:r>
                        <a:rPr lang="en-US" sz="900" b="0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5.00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5.00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2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Shelby Distributions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.00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1.50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3.00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6.00%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7.00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9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Pacific Ink, </a:t>
                      </a:r>
                      <a:r>
                        <a:rPr lang="en-US" sz="900" b="1" i="0" u="none" strike="noStrike" dirty="0" err="1" smtClean="0">
                          <a:solidFill>
                            <a:srgbClr val="000000"/>
                          </a:solidFill>
                          <a:latin typeface="Arial"/>
                        </a:rPr>
                        <a:t>Inc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.00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.00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.00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.00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5.00%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5807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2051389"/>
            <a:ext cx="8229600" cy="3980926"/>
          </a:xfrm>
          <a:prstGeom prst="rect">
            <a:avLst/>
          </a:prstGeom>
        </p:spPr>
        <p:txBody>
          <a:bodyPr/>
          <a:lstStyle>
            <a:lvl1pPr marL="227013" indent="-227013" algn="l" defTabSz="457200" rtl="0" eaLnBrk="1" latinLnBrk="0" hangingPunct="1">
              <a:spcBef>
                <a:spcPct val="20000"/>
              </a:spcBef>
              <a:buClr>
                <a:srgbClr val="F6BC1C"/>
              </a:buClr>
              <a:buSzPct val="75000"/>
              <a:buFont typeface="Courier New"/>
              <a:buChar char="o"/>
              <a:defRPr sz="2400" kern="1200">
                <a:solidFill>
                  <a:schemeClr val="tx1"/>
                </a:solidFill>
                <a:latin typeface="Franklin Gothic Book"/>
                <a:ea typeface="+mn-ea"/>
                <a:cs typeface="Franklin Gothic Book"/>
              </a:defRPr>
            </a:lvl1pPr>
            <a:lvl2pPr marL="454025" indent="-231775" algn="l" defTabSz="457200" rtl="0" eaLnBrk="1" latinLnBrk="0" hangingPunct="1">
              <a:spcBef>
                <a:spcPct val="20000"/>
              </a:spcBef>
              <a:buClr>
                <a:srgbClr val="FBCC19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Franklin Gothic Book"/>
                <a:ea typeface="+mn-ea"/>
                <a:cs typeface="Franklin Gothic Book"/>
              </a:defRPr>
            </a:lvl2pPr>
            <a:lvl3pPr marL="688975" indent="-228600" algn="l" defTabSz="457200" rtl="0" eaLnBrk="1" latinLnBrk="0" hangingPunct="1">
              <a:spcBef>
                <a:spcPct val="20000"/>
              </a:spcBef>
              <a:buClr>
                <a:srgbClr val="F6BC1C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Franklin Gothic Book"/>
                <a:ea typeface="+mn-ea"/>
                <a:cs typeface="Franklin Gothic Book"/>
              </a:defRPr>
            </a:lvl3pPr>
            <a:lvl4pPr marL="915988" indent="-225425" algn="l" defTabSz="457200" rtl="0" eaLnBrk="1" latinLnBrk="0" hangingPunct="1">
              <a:spcBef>
                <a:spcPct val="20000"/>
              </a:spcBef>
              <a:buClr>
                <a:srgbClr val="F6BC1C"/>
              </a:buClr>
              <a:buFont typeface="Arial"/>
              <a:buChar char="•"/>
              <a:tabLst/>
              <a:defRPr sz="1800" kern="1200">
                <a:solidFill>
                  <a:schemeClr val="tx1"/>
                </a:solidFill>
                <a:latin typeface="Franklin Gothic Book"/>
                <a:ea typeface="+mn-ea"/>
                <a:cs typeface="Franklin Gothic Book"/>
              </a:defRPr>
            </a:lvl4pPr>
            <a:lvl5pPr marL="1141413" indent="-228600" algn="l" defTabSz="455613" rtl="0" eaLnBrk="1" latinLnBrk="0" hangingPunct="1">
              <a:spcBef>
                <a:spcPct val="20000"/>
              </a:spcBef>
              <a:buClr>
                <a:srgbClr val="F6BC1C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Franklin Gothic Book"/>
                <a:ea typeface="+mn-ea"/>
                <a:cs typeface="Franklin Gothic Boo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6075" lvl="1" indent="-346075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Uses purchasing data to ensure lower prices and customer savings</a:t>
            </a:r>
          </a:p>
          <a:p>
            <a:pPr marL="346075" lvl="1" indent="-346075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Tightens the competitive range on vendor prices</a:t>
            </a:r>
          </a:p>
          <a:p>
            <a:pPr marL="687388" lvl="1" indent="-346075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Vendors must charge within 10% of the LOWEST price available for an item available on the OS3 contract</a:t>
            </a:r>
          </a:p>
          <a:p>
            <a:pPr marL="346075" lvl="1" indent="-346075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This will help to guarantee that you get the lowest price on your items and that the lowest price is easy to find in GSA 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Advantage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!</a:t>
            </a:r>
            <a:endParaRPr lang="en-US" sz="24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159497"/>
            <a:ext cx="6754304" cy="77848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Dynamic Market Pricing Strategy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0B55B-C253-734E-AC3A-B1468D3932F3}" type="slidenum">
              <a:rPr lang="en-US" smtClean="0">
                <a:solidFill>
                  <a:schemeClr val="tx1"/>
                </a:solidFill>
              </a:rPr>
              <a:pPr/>
              <a:t>14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37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2378941"/>
            <a:ext cx="8229600" cy="3980926"/>
          </a:xfrm>
          <a:prstGeom prst="rect">
            <a:avLst/>
          </a:prstGeom>
        </p:spPr>
        <p:txBody>
          <a:bodyPr/>
          <a:lstStyle>
            <a:lvl1pPr marL="227013" indent="-227013" algn="l" defTabSz="457200" rtl="0" eaLnBrk="1" latinLnBrk="0" hangingPunct="1">
              <a:spcBef>
                <a:spcPct val="20000"/>
              </a:spcBef>
              <a:buClr>
                <a:srgbClr val="F6BC1C"/>
              </a:buClr>
              <a:buSzPct val="75000"/>
              <a:buFont typeface="Courier New"/>
              <a:buChar char="o"/>
              <a:defRPr sz="2400" kern="1200">
                <a:solidFill>
                  <a:schemeClr val="tx1"/>
                </a:solidFill>
                <a:latin typeface="Franklin Gothic Book"/>
                <a:ea typeface="+mn-ea"/>
                <a:cs typeface="Franklin Gothic Book"/>
              </a:defRPr>
            </a:lvl1pPr>
            <a:lvl2pPr marL="454025" indent="-231775" algn="l" defTabSz="457200" rtl="0" eaLnBrk="1" latinLnBrk="0" hangingPunct="1">
              <a:spcBef>
                <a:spcPct val="20000"/>
              </a:spcBef>
              <a:buClr>
                <a:srgbClr val="FBCC19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Franklin Gothic Book"/>
                <a:ea typeface="+mn-ea"/>
                <a:cs typeface="Franklin Gothic Book"/>
              </a:defRPr>
            </a:lvl2pPr>
            <a:lvl3pPr marL="688975" indent="-228600" algn="l" defTabSz="457200" rtl="0" eaLnBrk="1" latinLnBrk="0" hangingPunct="1">
              <a:spcBef>
                <a:spcPct val="20000"/>
              </a:spcBef>
              <a:buClr>
                <a:srgbClr val="F6BC1C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Franklin Gothic Book"/>
                <a:ea typeface="+mn-ea"/>
                <a:cs typeface="Franklin Gothic Book"/>
              </a:defRPr>
            </a:lvl3pPr>
            <a:lvl4pPr marL="915988" indent="-225425" algn="l" defTabSz="457200" rtl="0" eaLnBrk="1" latinLnBrk="0" hangingPunct="1">
              <a:spcBef>
                <a:spcPct val="20000"/>
              </a:spcBef>
              <a:buClr>
                <a:srgbClr val="F6BC1C"/>
              </a:buClr>
              <a:buFont typeface="Arial"/>
              <a:buChar char="•"/>
              <a:tabLst/>
              <a:defRPr sz="1800" kern="1200">
                <a:solidFill>
                  <a:schemeClr val="tx1"/>
                </a:solidFill>
                <a:latin typeface="Franklin Gothic Book"/>
                <a:ea typeface="+mn-ea"/>
                <a:cs typeface="Franklin Gothic Book"/>
              </a:defRPr>
            </a:lvl4pPr>
            <a:lvl5pPr marL="1141413" indent="-228600" algn="l" defTabSz="455613" rtl="0" eaLnBrk="1" latinLnBrk="0" hangingPunct="1">
              <a:spcBef>
                <a:spcPct val="20000"/>
              </a:spcBef>
              <a:buClr>
                <a:srgbClr val="F6BC1C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Franklin Gothic Book"/>
                <a:ea typeface="+mn-ea"/>
                <a:cs typeface="Franklin Gothic Boo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6075" lvl="1" indent="-346075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Attempt to distribute orders among multiple OS3 contractors</a:t>
            </a:r>
          </a:p>
          <a:p>
            <a:pPr marL="687388" lvl="1" indent="-346075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Order minimums are currently $100, but some vendors will accept lower minimums</a:t>
            </a:r>
          </a:p>
          <a:p>
            <a:pPr marL="687388" lvl="1" indent="-346075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Smaller orders may be placed with some vendors by contacting the vendor directly, but a small fee may be incurred</a:t>
            </a:r>
          </a:p>
          <a:p>
            <a:pPr marL="346075" lvl="1" indent="-346075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As part of the government’s sustainable (“green”) mandates, place larger orders to reduce the number of deliveries and transactions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052285"/>
            <a:ext cx="7649569" cy="1206501"/>
          </a:xfrm>
        </p:spPr>
        <p:txBody>
          <a:bodyPr/>
          <a:lstStyle/>
          <a:p>
            <a:r>
              <a:rPr lang="en-US" sz="2800" b="1" dirty="0" smtClean="0">
                <a:solidFill>
                  <a:schemeClr val="tx1"/>
                </a:solidFill>
                <a:latin typeface="Cambria" pitchFamily="18" charset="0"/>
                <a:cs typeface="Arial" pitchFamily="34" charset="0"/>
              </a:rPr>
              <a:t>Ordering Procedure for Orders At </a:t>
            </a:r>
            <a:r>
              <a:rPr lang="en-US" sz="2800" b="1" dirty="0">
                <a:solidFill>
                  <a:schemeClr val="tx1"/>
                </a:solidFill>
                <a:latin typeface="Cambria" pitchFamily="18" charset="0"/>
                <a:cs typeface="Arial" pitchFamily="34" charset="0"/>
              </a:rPr>
              <a:t>O</a:t>
            </a:r>
            <a:r>
              <a:rPr lang="en-US" sz="2800" b="1" dirty="0" smtClean="0">
                <a:solidFill>
                  <a:schemeClr val="tx1"/>
                </a:solidFill>
                <a:latin typeface="Cambria" pitchFamily="18" charset="0"/>
                <a:cs typeface="Arial" pitchFamily="34" charset="0"/>
              </a:rPr>
              <a:t>r Below the Micro Purchase Threshold ($3,000)</a:t>
            </a:r>
            <a:endParaRPr lang="en-US" sz="2800" b="1" dirty="0">
              <a:solidFill>
                <a:schemeClr val="tx1"/>
              </a:solidFill>
              <a:latin typeface="Cambria" pitchFamily="18" charset="0"/>
              <a:cs typeface="Arial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0B55B-C253-734E-AC3A-B1468D3932F3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2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357728" y="2378941"/>
            <a:ext cx="8329072" cy="3980926"/>
          </a:xfrm>
          <a:prstGeom prst="rect">
            <a:avLst/>
          </a:prstGeom>
        </p:spPr>
        <p:txBody>
          <a:bodyPr/>
          <a:lstStyle>
            <a:lvl1pPr marL="227013" indent="-227013" algn="l" defTabSz="457200" rtl="0" eaLnBrk="1" latinLnBrk="0" hangingPunct="1">
              <a:spcBef>
                <a:spcPct val="20000"/>
              </a:spcBef>
              <a:buClr>
                <a:srgbClr val="F6BC1C"/>
              </a:buClr>
              <a:buSzPct val="75000"/>
              <a:buFont typeface="Courier New"/>
              <a:buChar char="o"/>
              <a:defRPr sz="2400" kern="1200">
                <a:solidFill>
                  <a:schemeClr val="tx1"/>
                </a:solidFill>
                <a:latin typeface="Franklin Gothic Book"/>
                <a:ea typeface="+mn-ea"/>
                <a:cs typeface="Franklin Gothic Book"/>
              </a:defRPr>
            </a:lvl1pPr>
            <a:lvl2pPr marL="454025" indent="-231775" algn="l" defTabSz="457200" rtl="0" eaLnBrk="1" latinLnBrk="0" hangingPunct="1">
              <a:spcBef>
                <a:spcPct val="20000"/>
              </a:spcBef>
              <a:buClr>
                <a:srgbClr val="FBCC19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Franklin Gothic Book"/>
                <a:ea typeface="+mn-ea"/>
                <a:cs typeface="Franklin Gothic Book"/>
              </a:defRPr>
            </a:lvl2pPr>
            <a:lvl3pPr marL="688975" indent="-228600" algn="l" defTabSz="457200" rtl="0" eaLnBrk="1" latinLnBrk="0" hangingPunct="1">
              <a:spcBef>
                <a:spcPct val="20000"/>
              </a:spcBef>
              <a:buClr>
                <a:srgbClr val="F6BC1C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Franklin Gothic Book"/>
                <a:ea typeface="+mn-ea"/>
                <a:cs typeface="Franklin Gothic Book"/>
              </a:defRPr>
            </a:lvl3pPr>
            <a:lvl4pPr marL="915988" indent="-225425" algn="l" defTabSz="457200" rtl="0" eaLnBrk="1" latinLnBrk="0" hangingPunct="1">
              <a:spcBef>
                <a:spcPct val="20000"/>
              </a:spcBef>
              <a:buClr>
                <a:srgbClr val="F6BC1C"/>
              </a:buClr>
              <a:buFont typeface="Arial"/>
              <a:buChar char="•"/>
              <a:tabLst/>
              <a:defRPr sz="1800" kern="1200">
                <a:solidFill>
                  <a:schemeClr val="tx1"/>
                </a:solidFill>
                <a:latin typeface="Franklin Gothic Book"/>
                <a:ea typeface="+mn-ea"/>
                <a:cs typeface="Franklin Gothic Book"/>
              </a:defRPr>
            </a:lvl4pPr>
            <a:lvl5pPr marL="1141413" indent="-228600" algn="l" defTabSz="455613" rtl="0" eaLnBrk="1" latinLnBrk="0" hangingPunct="1">
              <a:spcBef>
                <a:spcPct val="20000"/>
              </a:spcBef>
              <a:buClr>
                <a:srgbClr val="F6BC1C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Franklin Gothic Book"/>
                <a:ea typeface="+mn-ea"/>
                <a:cs typeface="Franklin Gothic Boo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6075" lvl="1" indent="-346075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In general, the OS3 program includes a wide range of products, brands, and part numbers although not every brand or part number may be included</a:t>
            </a:r>
          </a:p>
          <a:p>
            <a:pPr marL="346075" lvl="1" indent="-346075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By purchasing office supplies through OS3, customers are able to ensure that they are meeting all relevant mandates and procurement regulations (TAA, EO 13514)</a:t>
            </a:r>
          </a:p>
          <a:p>
            <a:pPr marL="346075" lvl="1" indent="-346075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We recommend purchasing an item that is a “close second” to the office supply you are intending to buy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57728" y="1372373"/>
            <a:ext cx="8428545" cy="785024"/>
            <a:chOff x="995461" y="3856998"/>
            <a:chExt cx="7153079" cy="745568"/>
          </a:xfrm>
        </p:grpSpPr>
        <p:sp>
          <p:nvSpPr>
            <p:cNvPr id="7" name="Rectangle 6"/>
            <p:cNvSpPr/>
            <p:nvPr/>
          </p:nvSpPr>
          <p:spPr>
            <a:xfrm>
              <a:off x="995461" y="3856998"/>
              <a:ext cx="7153079" cy="745568"/>
            </a:xfrm>
            <a:prstGeom prst="rect">
              <a:avLst/>
            </a:prstGeom>
            <a:ln>
              <a:solidFill>
                <a:schemeClr val="tx2">
                  <a:alpha val="9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 sz="2400"/>
            </a:p>
          </p:txBody>
        </p:sp>
        <p:sp>
          <p:nvSpPr>
            <p:cNvPr id="8" name="TextBox 15"/>
            <p:cNvSpPr txBox="1"/>
            <p:nvPr/>
          </p:nvSpPr>
          <p:spPr>
            <a:xfrm>
              <a:off x="1076517" y="3968627"/>
              <a:ext cx="7007627" cy="49692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b="1" i="1" dirty="0"/>
                <a:t>What if the Office Supply I want to buy is not on OS3?</a:t>
              </a:r>
            </a:p>
          </p:txBody>
        </p:sp>
      </p:grp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0B55B-C253-734E-AC3A-B1468D3932F3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62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6075" lvl="1" indent="-346075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The minimum purchasing amount is currently $100, depending on vendors. </a:t>
            </a:r>
          </a:p>
          <a:p>
            <a:pPr marL="346075" lvl="1" indent="-346075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We recommend that you pool together other purchases in your office using the "Park Cart" feature on GSA Advantage </a:t>
            </a:r>
          </a:p>
          <a:p>
            <a:pPr marL="346075" lvl="1" indent="-346075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Develop a strategy to purchase more items less frequently, planning ahead, so that you are making larger purchases.</a:t>
            </a:r>
          </a:p>
          <a:p>
            <a:pPr marL="346075" lvl="1" indent="-346075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Remember, order minimums result in added value: better prices and less shipping waste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57728" y="1274465"/>
            <a:ext cx="8428545" cy="1168484"/>
            <a:chOff x="995461" y="3764012"/>
            <a:chExt cx="7153079" cy="906153"/>
          </a:xfrm>
        </p:grpSpPr>
        <p:sp>
          <p:nvSpPr>
            <p:cNvPr id="6" name="Rectangle 5"/>
            <p:cNvSpPr/>
            <p:nvPr/>
          </p:nvSpPr>
          <p:spPr>
            <a:xfrm>
              <a:off x="995461" y="3856998"/>
              <a:ext cx="7153079" cy="745568"/>
            </a:xfrm>
            <a:prstGeom prst="rect">
              <a:avLst/>
            </a:prstGeom>
            <a:ln>
              <a:solidFill>
                <a:schemeClr val="tx2">
                  <a:alpha val="9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 sz="2400"/>
            </a:p>
          </p:txBody>
        </p:sp>
        <p:sp>
          <p:nvSpPr>
            <p:cNvPr id="7" name="TextBox 15"/>
            <p:cNvSpPr txBox="1"/>
            <p:nvPr/>
          </p:nvSpPr>
          <p:spPr>
            <a:xfrm>
              <a:off x="1076517" y="3764012"/>
              <a:ext cx="7007627" cy="90615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b="1" i="1" dirty="0"/>
                <a:t>What if </a:t>
              </a:r>
              <a:r>
                <a:rPr lang="en-US" sz="2800" b="1" i="1" dirty="0" smtClean="0"/>
                <a:t>my order doesn’t meet the minimum purchasing requirement?</a:t>
              </a:r>
              <a:endParaRPr lang="en-US" sz="2800" b="1" i="1" dirty="0"/>
            </a:p>
          </p:txBody>
        </p:sp>
      </p:grp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0B55B-C253-734E-AC3A-B1468D3932F3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451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6075" lvl="1" indent="-346075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Orders exceeding Micro-Purchase threshold must offer fair opportunity: Consider using GSA Reverse Auction. Reference FAR 16.505(b)</a:t>
            </a:r>
          </a:p>
          <a:p>
            <a:pPr marL="395478" lvl="1" indent="0">
              <a:spcBef>
                <a:spcPts val="2400"/>
              </a:spcBef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39344" y="3754121"/>
            <a:ext cx="81356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(b) Orders under multiple-award contracts—</a:t>
            </a:r>
          </a:p>
          <a:p>
            <a:r>
              <a:rPr lang="en-US" sz="2000" dirty="0" smtClean="0"/>
              <a:t>(1) Fair opportunity.</a:t>
            </a:r>
          </a:p>
          <a:p>
            <a:pPr marL="400050" indent="-400050">
              <a:buAutoNum type="romanLcParenBoth"/>
            </a:pPr>
            <a:r>
              <a:rPr lang="en-US" sz="2000" dirty="0" smtClean="0"/>
              <a:t>The contracting officer must provide each awardee a fair opportunity to be considered for each order exceeding $3,000 issued under multiple delivery-order contracts or multiple task-order contracts, except as provided for in paragraph (b)(2) of this section.</a:t>
            </a:r>
          </a:p>
          <a:p>
            <a:pPr marL="400050" indent="-400050">
              <a:buAutoNum type="romanLcParenBoth"/>
            </a:pPr>
            <a:endParaRPr lang="en-US" sz="2000" dirty="0" smtClean="0"/>
          </a:p>
          <a:p>
            <a:pPr marL="177800" indent="-177800"/>
            <a:r>
              <a:rPr lang="en-US" b="1" i="1" dirty="0" smtClean="0"/>
              <a:t>* See FAR 16.505(b) for further guidance regarding the fair opportunity process, including exception to the fair opportunity process.</a:t>
            </a:r>
            <a:endParaRPr lang="en-US" b="1" i="1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20787" y="1112832"/>
            <a:ext cx="7790705" cy="1077218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3600" kern="1200">
                <a:solidFill>
                  <a:srgbClr val="8D8F84"/>
                </a:solidFill>
                <a:latin typeface="Cambria"/>
                <a:ea typeface="+mj-ea"/>
                <a:cs typeface="Cambria"/>
              </a:defRPr>
            </a:lvl1pPr>
          </a:lstStyle>
          <a:p>
            <a:r>
              <a:rPr lang="en-US" sz="2800" b="1" dirty="0">
                <a:solidFill>
                  <a:schemeClr val="tx1"/>
                </a:solidFill>
                <a:latin typeface="Cambria" pitchFamily="18" charset="0"/>
                <a:cs typeface="Arial" pitchFamily="34" charset="0"/>
              </a:rPr>
              <a:t>Orders Exceeding Micro-Purchase Threshold ($3,000 to $150,000)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0B55B-C253-734E-AC3A-B1468D3932F3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15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6075" lvl="1" indent="-346075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Must provide fair opportunity to all OS3 vendors</a:t>
            </a:r>
          </a:p>
          <a:p>
            <a:pPr marL="346075" lvl="1" indent="-346075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Encouraged to use GSA’s E-Buy system or a reverse auction</a:t>
            </a:r>
          </a:p>
          <a:p>
            <a:pPr marL="346075" lvl="1" indent="-346075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Consult FAR part 16.505(b) for more information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20787" y="1112832"/>
            <a:ext cx="7790705" cy="1077218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3600" kern="1200">
                <a:solidFill>
                  <a:srgbClr val="8D8F84"/>
                </a:solidFill>
                <a:latin typeface="Cambria"/>
                <a:ea typeface="+mj-ea"/>
                <a:cs typeface="Cambria"/>
              </a:defRPr>
            </a:lvl1pPr>
          </a:lstStyle>
          <a:p>
            <a:r>
              <a:rPr lang="en-US" sz="2800" b="1" dirty="0">
                <a:solidFill>
                  <a:schemeClr val="tx1"/>
                </a:solidFill>
                <a:latin typeface="Cambria" pitchFamily="18" charset="0"/>
                <a:cs typeface="Arial" pitchFamily="34" charset="0"/>
              </a:rPr>
              <a:t>Orders exceeding Maximum order threshold over $150,000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0B55B-C253-734E-AC3A-B1468D3932F3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130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0B55B-C253-734E-AC3A-B1468D3932F3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1051560"/>
            <a:ext cx="7589157" cy="74766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Agenda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57200" y="1986471"/>
            <a:ext cx="7988300" cy="3446463"/>
          </a:xfrm>
          <a:prstGeom prst="rect">
            <a:avLst/>
          </a:prstGeom>
        </p:spPr>
        <p:txBody>
          <a:bodyPr/>
          <a:lstStyle/>
          <a:p>
            <a:pPr marL="346075" lvl="1" indent="-346075">
              <a:spcBef>
                <a:spcPts val="0"/>
              </a:spcBef>
              <a:spcAft>
                <a:spcPts val="1200"/>
              </a:spcAft>
              <a:buClr>
                <a:srgbClr val="FBCC19"/>
              </a:buClr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Overview</a:t>
            </a:r>
          </a:p>
          <a:p>
            <a:pPr marL="346075" lvl="1" indent="-346075">
              <a:spcBef>
                <a:spcPts val="0"/>
              </a:spcBef>
              <a:spcAft>
                <a:spcPts val="1200"/>
              </a:spcAft>
              <a:buClr>
                <a:srgbClr val="FBCC19"/>
              </a:buClr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OS2 Successes and Final Metrics</a:t>
            </a:r>
          </a:p>
          <a:p>
            <a:pPr marL="346075" lvl="1" indent="-346075">
              <a:spcBef>
                <a:spcPts val="0"/>
              </a:spcBef>
              <a:spcAft>
                <a:spcPts val="1200"/>
              </a:spcAft>
              <a:buClr>
                <a:srgbClr val="FBCC19"/>
              </a:buClr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OS3 Pricing and Discounts</a:t>
            </a:r>
          </a:p>
          <a:p>
            <a:pPr marL="346075" lvl="1" indent="-346075">
              <a:spcBef>
                <a:spcPts val="0"/>
              </a:spcBef>
              <a:spcAft>
                <a:spcPts val="1200"/>
              </a:spcAft>
              <a:buClr>
                <a:srgbClr val="FBCC19"/>
              </a:buClr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Ordering Procedures</a:t>
            </a:r>
          </a:p>
          <a:p>
            <a:pPr marL="346075" lvl="1" indent="-346075">
              <a:spcBef>
                <a:spcPts val="0"/>
              </a:spcBef>
              <a:spcAft>
                <a:spcPts val="1200"/>
              </a:spcAft>
              <a:buClr>
                <a:srgbClr val="FBCC19"/>
              </a:buClr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How to Buy FSSI OS3 Products</a:t>
            </a:r>
          </a:p>
          <a:p>
            <a:pPr marL="346075" lvl="1" indent="-346075">
              <a:spcBef>
                <a:spcPts val="0"/>
              </a:spcBef>
              <a:spcAft>
                <a:spcPts val="1200"/>
              </a:spcAft>
              <a:buClr>
                <a:srgbClr val="FBCC19"/>
              </a:buClr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Additional information, Contact, and Questions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303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20787" y="1112832"/>
            <a:ext cx="7790705" cy="1077218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3600" kern="1200">
                <a:solidFill>
                  <a:srgbClr val="8D8F84"/>
                </a:solidFill>
                <a:latin typeface="Cambria"/>
                <a:ea typeface="+mj-ea"/>
                <a:cs typeface="Cambria"/>
              </a:defRPr>
            </a:lvl1pPr>
          </a:lstStyle>
          <a:p>
            <a:r>
              <a:rPr lang="en-US" sz="2800" b="1" dirty="0">
                <a:solidFill>
                  <a:schemeClr val="tx1"/>
                </a:solidFill>
                <a:latin typeface="Cambria" pitchFamily="18" charset="0"/>
                <a:cs typeface="Arial" pitchFamily="34" charset="0"/>
              </a:rPr>
              <a:t>Orders exceeding $5 million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2469096"/>
            <a:ext cx="8154988" cy="2743200"/>
          </a:xfrm>
          <a:prstGeom prst="rect">
            <a:avLst/>
          </a:prstGeom>
        </p:spPr>
        <p:txBody>
          <a:bodyPr/>
          <a:lstStyle>
            <a:lvl1pPr marL="227013" indent="-227013" algn="l" defTabSz="457200" rtl="0" eaLnBrk="1" latinLnBrk="0" hangingPunct="1">
              <a:spcBef>
                <a:spcPct val="20000"/>
              </a:spcBef>
              <a:buClr>
                <a:srgbClr val="F6BC1C"/>
              </a:buClr>
              <a:buSzPct val="75000"/>
              <a:buFont typeface="Courier New"/>
              <a:buChar char="o"/>
              <a:defRPr sz="2400" kern="1200">
                <a:solidFill>
                  <a:schemeClr val="tx1"/>
                </a:solidFill>
                <a:latin typeface="Franklin Gothic Book"/>
                <a:ea typeface="+mn-ea"/>
                <a:cs typeface="Franklin Gothic Book"/>
              </a:defRPr>
            </a:lvl1pPr>
            <a:lvl2pPr marL="454025" indent="-231775" algn="l" defTabSz="457200" rtl="0" eaLnBrk="1" latinLnBrk="0" hangingPunct="1">
              <a:spcBef>
                <a:spcPct val="20000"/>
              </a:spcBef>
              <a:buClr>
                <a:srgbClr val="FBCC19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Franklin Gothic Book"/>
                <a:ea typeface="+mn-ea"/>
                <a:cs typeface="Franklin Gothic Book"/>
              </a:defRPr>
            </a:lvl2pPr>
            <a:lvl3pPr marL="688975" indent="-228600" algn="l" defTabSz="457200" rtl="0" eaLnBrk="1" latinLnBrk="0" hangingPunct="1">
              <a:spcBef>
                <a:spcPct val="20000"/>
              </a:spcBef>
              <a:buClr>
                <a:srgbClr val="F6BC1C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Franklin Gothic Book"/>
                <a:ea typeface="+mn-ea"/>
                <a:cs typeface="Franklin Gothic Book"/>
              </a:defRPr>
            </a:lvl3pPr>
            <a:lvl4pPr marL="915988" indent="-225425" algn="l" defTabSz="457200" rtl="0" eaLnBrk="1" latinLnBrk="0" hangingPunct="1">
              <a:spcBef>
                <a:spcPct val="20000"/>
              </a:spcBef>
              <a:buClr>
                <a:srgbClr val="F6BC1C"/>
              </a:buClr>
              <a:buFont typeface="Arial"/>
              <a:buChar char="•"/>
              <a:tabLst/>
              <a:defRPr sz="1800" kern="1200">
                <a:solidFill>
                  <a:schemeClr val="tx1"/>
                </a:solidFill>
                <a:latin typeface="Franklin Gothic Book"/>
                <a:ea typeface="+mn-ea"/>
                <a:cs typeface="Franklin Gothic Book"/>
              </a:defRPr>
            </a:lvl4pPr>
            <a:lvl5pPr marL="1141413" indent="-228600" algn="l" defTabSz="455613" rtl="0" eaLnBrk="1" latinLnBrk="0" hangingPunct="1">
              <a:spcBef>
                <a:spcPct val="20000"/>
              </a:spcBef>
              <a:buClr>
                <a:srgbClr val="F6BC1C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Franklin Gothic Book"/>
                <a:ea typeface="+mn-ea"/>
                <a:cs typeface="Franklin Gothic Boo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6075" lvl="1" indent="-346075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Must provide fair opportunity to all OS3 vendors</a:t>
            </a:r>
          </a:p>
          <a:p>
            <a:pPr marL="346075" lvl="1" indent="-346075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Encouraged to use GSA’s E-Buy system or a reverse auction</a:t>
            </a:r>
          </a:p>
          <a:p>
            <a:pPr marL="346075" lvl="1" indent="-346075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Consult FAR part 16.505(b) for more information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0B55B-C253-734E-AC3A-B1468D3932F3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2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27368"/>
            <a:ext cx="8229600" cy="3722234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  <a:buSzPct val="100000"/>
              <a:buFont typeface="Arial" pitchFamily="34" charset="0"/>
              <a:buChar char="•"/>
            </a:pPr>
            <a:r>
              <a:rPr lang="en-US" sz="2300" dirty="0" smtClean="0">
                <a:latin typeface="Arial" pitchFamily="34" charset="0"/>
                <a:cs typeface="Arial" pitchFamily="34" charset="0"/>
              </a:rPr>
              <a:t>With </a:t>
            </a:r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ReverseAuctions</a:t>
            </a:r>
            <a:r>
              <a:rPr lang="en-US" sz="2300" baseline="30000" dirty="0" err="1" smtClean="0">
                <a:latin typeface="Arial" pitchFamily="34" charset="0"/>
                <a:cs typeface="Arial" pitchFamily="34" charset="0"/>
              </a:rPr>
              <a:t>SM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, OS vendors compete one-on-one for agency business. Through </a:t>
            </a:r>
            <a:r>
              <a:rPr lang="en-US" sz="2300" dirty="0" smtClean="0">
                <a:latin typeface="Arial" pitchFamily="34" charset="0"/>
                <a:cs typeface="Arial" pitchFamily="34" charset="0"/>
                <a:hlinkClick r:id="rId2"/>
              </a:rPr>
              <a:t>www.reverseauctions.gsa.gov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, authorized ordering activity personnel submit a solicitation, then contractors under OS3 can submit bids that compete off of each other’s submitted pricing. </a:t>
            </a:r>
          </a:p>
          <a:p>
            <a:pPr>
              <a:spcBef>
                <a:spcPts val="0"/>
              </a:spcBef>
              <a:spcAft>
                <a:spcPts val="1200"/>
              </a:spcAft>
              <a:buSzPct val="100000"/>
              <a:buFont typeface="Arial" pitchFamily="34" charset="0"/>
              <a:buChar char="•"/>
            </a:pPr>
            <a:r>
              <a:rPr lang="en-US" sz="2300" dirty="0" smtClean="0">
                <a:latin typeface="Arial" pitchFamily="34" charset="0"/>
                <a:cs typeface="Arial" pitchFamily="34" charset="0"/>
              </a:rPr>
              <a:t>An award can then be made to the lowest bidder if it meets the solicitation’s terms and conditions and is technically acceptable. Ordering activity personnel will need a valid GSA </a:t>
            </a:r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eBuy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 user name and password to use this site.</a:t>
            </a:r>
          </a:p>
          <a:p>
            <a:pPr>
              <a:spcBef>
                <a:spcPts val="0"/>
              </a:spcBef>
              <a:spcAft>
                <a:spcPts val="1200"/>
              </a:spcAft>
              <a:buSzPct val="100000"/>
              <a:buFont typeface="Arial" pitchFamily="34" charset="0"/>
              <a:buChar char="•"/>
            </a:pPr>
            <a:r>
              <a:rPr lang="en-US" sz="2300" dirty="0" smtClean="0">
                <a:latin typeface="Arial" pitchFamily="34" charset="0"/>
                <a:cs typeface="Arial" pitchFamily="34" charset="0"/>
              </a:rPr>
              <a:t>Training is available</a:t>
            </a:r>
            <a:endParaRPr lang="en-US" sz="2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1159497"/>
            <a:ext cx="7731457" cy="778485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3600" kern="1200">
                <a:solidFill>
                  <a:srgbClr val="8D8F84"/>
                </a:solidFill>
                <a:latin typeface="Cambria"/>
                <a:ea typeface="+mj-ea"/>
                <a:cs typeface="Cambria"/>
              </a:defRPr>
            </a:lvl1pPr>
          </a:lstStyle>
          <a:p>
            <a:r>
              <a:rPr lang="en-US" dirty="0" err="1">
                <a:solidFill>
                  <a:schemeClr val="tx1"/>
                </a:solidFill>
              </a:rPr>
              <a:t>ReverseAuctions</a:t>
            </a:r>
            <a:r>
              <a:rPr lang="en-US" baseline="30000" dirty="0" err="1">
                <a:solidFill>
                  <a:schemeClr val="tx1"/>
                </a:solidFill>
              </a:rPr>
              <a:t>SM</a:t>
            </a:r>
            <a:r>
              <a:rPr lang="en-US" baseline="30000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through GSA </a:t>
            </a:r>
            <a:r>
              <a:rPr lang="en-US" dirty="0" err="1">
                <a:solidFill>
                  <a:schemeClr val="tx1"/>
                </a:solidFill>
              </a:rPr>
              <a:t>eBuy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0B55B-C253-734E-AC3A-B1468D3932F3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181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Tax Exemption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  <a:buSzPct val="100000"/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Purchases on behalf of the Federal Government are exempt from most taxes</a:t>
            </a:r>
          </a:p>
          <a:p>
            <a:pPr>
              <a:spcBef>
                <a:spcPts val="0"/>
              </a:spcBef>
              <a:spcAft>
                <a:spcPts val="1200"/>
              </a:spcAft>
              <a:buSzPct val="100000"/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In accordance with FAR 52.212-4, Taxes, the BPA price includes all applicable Federal, State and local taxes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0B55B-C253-734E-AC3A-B1468D3932F3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69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3050968"/>
            <a:ext cx="8229600" cy="1616568"/>
          </a:xfrm>
        </p:spPr>
        <p:txBody>
          <a:bodyPr/>
          <a:lstStyle/>
          <a:p>
            <a:pPr marL="908050" indent="-457200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</a:pPr>
            <a:r>
              <a:rPr lang="en-US" dirty="0">
                <a:latin typeface="Arial" pitchFamily="34" charset="0"/>
                <a:cs typeface="Arial" pitchFamily="34" charset="0"/>
              </a:rPr>
              <a:t>Phone: (800) 488-3111</a:t>
            </a:r>
          </a:p>
          <a:p>
            <a:pPr marL="908050" indent="-457200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</a:pPr>
            <a:r>
              <a:rPr lang="en-US" dirty="0">
                <a:latin typeface="Arial" pitchFamily="34" charset="0"/>
                <a:cs typeface="Arial" pitchFamily="34" charset="0"/>
              </a:rPr>
              <a:t>Email: mashelpdesk@gsa.gov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57728" y="1372373"/>
            <a:ext cx="8428545" cy="785024"/>
            <a:chOff x="995461" y="3856998"/>
            <a:chExt cx="7153079" cy="745568"/>
          </a:xfrm>
        </p:grpSpPr>
        <p:sp>
          <p:nvSpPr>
            <p:cNvPr id="6" name="Rectangle 5"/>
            <p:cNvSpPr/>
            <p:nvPr/>
          </p:nvSpPr>
          <p:spPr>
            <a:xfrm>
              <a:off x="995461" y="3856998"/>
              <a:ext cx="7153079" cy="745568"/>
            </a:xfrm>
            <a:prstGeom prst="rect">
              <a:avLst/>
            </a:prstGeom>
            <a:ln>
              <a:solidFill>
                <a:schemeClr val="tx2">
                  <a:alpha val="9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 sz="2400"/>
            </a:p>
          </p:txBody>
        </p:sp>
        <p:sp>
          <p:nvSpPr>
            <p:cNvPr id="7" name="TextBox 15"/>
            <p:cNvSpPr txBox="1"/>
            <p:nvPr/>
          </p:nvSpPr>
          <p:spPr>
            <a:xfrm>
              <a:off x="1076517" y="3968627"/>
              <a:ext cx="7007627" cy="49692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b="1" i="1" dirty="0" smtClean="0"/>
                <a:t>Delivery or Service Issues?</a:t>
              </a:r>
              <a:endParaRPr lang="en-US" sz="2800" b="1" i="1" dirty="0"/>
            </a:p>
          </p:txBody>
        </p:sp>
      </p:grp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2423160"/>
            <a:ext cx="8229600" cy="647586"/>
          </a:xfrm>
          <a:prstGeom prst="rect">
            <a:avLst/>
          </a:prstGeom>
        </p:spPr>
        <p:txBody>
          <a:bodyPr/>
          <a:lstStyle>
            <a:lvl1pPr marL="227013" indent="-227013" algn="l" defTabSz="457200" rtl="0" eaLnBrk="1" latinLnBrk="0" hangingPunct="1">
              <a:spcBef>
                <a:spcPct val="20000"/>
              </a:spcBef>
              <a:buClr>
                <a:srgbClr val="F6BC1C"/>
              </a:buClr>
              <a:buSzPct val="75000"/>
              <a:buFont typeface="Courier New"/>
              <a:buChar char="o"/>
              <a:defRPr sz="2400" kern="1200">
                <a:solidFill>
                  <a:schemeClr val="tx1"/>
                </a:solidFill>
                <a:latin typeface="Franklin Gothic Book"/>
                <a:ea typeface="+mn-ea"/>
                <a:cs typeface="Franklin Gothic Book"/>
              </a:defRPr>
            </a:lvl1pPr>
            <a:lvl2pPr marL="454025" indent="-231775" algn="l" defTabSz="457200" rtl="0" eaLnBrk="1" latinLnBrk="0" hangingPunct="1">
              <a:spcBef>
                <a:spcPct val="20000"/>
              </a:spcBef>
              <a:buClr>
                <a:srgbClr val="FBCC19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Franklin Gothic Book"/>
                <a:ea typeface="+mn-ea"/>
                <a:cs typeface="Franklin Gothic Book"/>
              </a:defRPr>
            </a:lvl2pPr>
            <a:lvl3pPr marL="688975" indent="-228600" algn="l" defTabSz="457200" rtl="0" eaLnBrk="1" latinLnBrk="0" hangingPunct="1">
              <a:spcBef>
                <a:spcPct val="20000"/>
              </a:spcBef>
              <a:buClr>
                <a:srgbClr val="F6BC1C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Franklin Gothic Book"/>
                <a:ea typeface="+mn-ea"/>
                <a:cs typeface="Franklin Gothic Book"/>
              </a:defRPr>
            </a:lvl3pPr>
            <a:lvl4pPr marL="915988" indent="-225425" algn="l" defTabSz="457200" rtl="0" eaLnBrk="1" latinLnBrk="0" hangingPunct="1">
              <a:spcBef>
                <a:spcPct val="20000"/>
              </a:spcBef>
              <a:buClr>
                <a:srgbClr val="F6BC1C"/>
              </a:buClr>
              <a:buFont typeface="Arial"/>
              <a:buChar char="•"/>
              <a:tabLst/>
              <a:defRPr sz="1800" kern="1200">
                <a:solidFill>
                  <a:schemeClr val="tx1"/>
                </a:solidFill>
                <a:latin typeface="Franklin Gothic Book"/>
                <a:ea typeface="+mn-ea"/>
                <a:cs typeface="Franklin Gothic Book"/>
              </a:defRPr>
            </a:lvl4pPr>
            <a:lvl5pPr marL="1141413" indent="-228600" algn="l" defTabSz="455613" rtl="0" eaLnBrk="1" latinLnBrk="0" hangingPunct="1">
              <a:spcBef>
                <a:spcPct val="20000"/>
              </a:spcBef>
              <a:buClr>
                <a:srgbClr val="F6BC1C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Franklin Gothic Book"/>
                <a:ea typeface="+mn-ea"/>
                <a:cs typeface="Franklin Gothic Boo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200"/>
              </a:spcAft>
              <a:buSzPct val="100000"/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Contact National Customer Service Centers (NCSC):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0B55B-C253-734E-AC3A-B1468D3932F3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53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227013" lvl="1" indent="-227013">
              <a:spcBef>
                <a:spcPts val="0"/>
              </a:spcBef>
              <a:spcAft>
                <a:spcPts val="1200"/>
              </a:spcAft>
              <a:buClr>
                <a:srgbClr val="F6BC1C"/>
              </a:buClr>
              <a:buSzPct val="100000"/>
              <a:buFont typeface="Arial" pitchFamily="34" charset="0"/>
              <a:buChar char="•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Step-by-step ordering guide available</a:t>
            </a:r>
          </a:p>
          <a:p>
            <a:pPr marL="227013" lvl="1" indent="-227013">
              <a:spcBef>
                <a:spcPts val="0"/>
              </a:spcBef>
              <a:spcAft>
                <a:spcPts val="1200"/>
              </a:spcAft>
              <a:buClr>
                <a:srgbClr val="F6BC1C"/>
              </a:buClr>
              <a:buSzPct val="100000"/>
              <a:buFont typeface="Arial" pitchFamily="34" charset="0"/>
              <a:buChar char="•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Multiple ways to evaluate vendors, products, and pricing</a:t>
            </a:r>
          </a:p>
          <a:p>
            <a:pPr marL="227013" lvl="1" indent="-227013">
              <a:spcBef>
                <a:spcPts val="0"/>
              </a:spcBef>
              <a:spcAft>
                <a:spcPts val="1200"/>
              </a:spcAft>
              <a:buClr>
                <a:srgbClr val="F6BC1C"/>
              </a:buClr>
              <a:buSzPct val="100000"/>
              <a:buFont typeface="Arial" pitchFamily="34" charset="0"/>
              <a:buChar char="•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Filters to limit results to green items, small business vendors, toner, and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AbilityOne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products</a:t>
            </a:r>
          </a:p>
          <a:p>
            <a:pPr marL="227013" lvl="1" indent="-227013">
              <a:spcBef>
                <a:spcPts val="0"/>
              </a:spcBef>
              <a:spcAft>
                <a:spcPts val="1200"/>
              </a:spcAft>
              <a:buClr>
                <a:srgbClr val="F6BC1C"/>
              </a:buClr>
              <a:buSzPct val="100000"/>
              <a:buFont typeface="Arial" pitchFamily="34" charset="0"/>
              <a:buChar char="•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Quantity discount pricing</a:t>
            </a:r>
          </a:p>
          <a:p>
            <a:pPr marL="227013" lvl="1" indent="-227013">
              <a:spcBef>
                <a:spcPts val="0"/>
              </a:spcBef>
              <a:spcAft>
                <a:spcPts val="1200"/>
              </a:spcAft>
              <a:buClr>
                <a:srgbClr val="F6BC1C"/>
              </a:buClr>
              <a:buSzPct val="100000"/>
              <a:buFont typeface="Arial" pitchFamily="34" charset="0"/>
              <a:buChar char="•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Park Cart feature</a:t>
            </a:r>
          </a:p>
          <a:p>
            <a:pPr marL="227013" lvl="1" indent="-227013">
              <a:spcBef>
                <a:spcPts val="0"/>
              </a:spcBef>
              <a:spcAft>
                <a:spcPts val="1200"/>
              </a:spcAft>
              <a:buClr>
                <a:srgbClr val="F6BC1C"/>
              </a:buClr>
              <a:buSzPct val="100000"/>
              <a:buFont typeface="Arial" pitchFamily="34" charset="0"/>
              <a:buChar char="•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Varied shipping options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57728" y="1372373"/>
            <a:ext cx="8428545" cy="785024"/>
            <a:chOff x="995461" y="3856998"/>
            <a:chExt cx="7153079" cy="745568"/>
          </a:xfrm>
        </p:grpSpPr>
        <p:sp>
          <p:nvSpPr>
            <p:cNvPr id="5" name="Rectangle 4"/>
            <p:cNvSpPr/>
            <p:nvPr/>
          </p:nvSpPr>
          <p:spPr>
            <a:xfrm>
              <a:off x="995461" y="3856998"/>
              <a:ext cx="7153079" cy="745568"/>
            </a:xfrm>
            <a:prstGeom prst="rect">
              <a:avLst/>
            </a:prstGeom>
            <a:ln>
              <a:solidFill>
                <a:schemeClr val="tx2">
                  <a:alpha val="9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 sz="2400"/>
            </a:p>
          </p:txBody>
        </p:sp>
        <p:sp>
          <p:nvSpPr>
            <p:cNvPr id="6" name="TextBox 15"/>
            <p:cNvSpPr txBox="1"/>
            <p:nvPr/>
          </p:nvSpPr>
          <p:spPr>
            <a:xfrm>
              <a:off x="1076517" y="3968627"/>
              <a:ext cx="7007627" cy="49692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b="1" i="1" dirty="0"/>
                <a:t>Why order through GSA Advantage!</a:t>
              </a:r>
            </a:p>
          </p:txBody>
        </p:sp>
      </p:grp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0B55B-C253-734E-AC3A-B1468D3932F3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38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0701" y="2825750"/>
            <a:ext cx="5562599" cy="1206501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GSA </a:t>
            </a:r>
            <a:r>
              <a:rPr lang="en-US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Advantage!</a:t>
            </a:r>
            <a:endParaRPr lang="en-US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0B55B-C253-734E-AC3A-B1468D3932F3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73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0" y="12488"/>
            <a:ext cx="9144000" cy="954107"/>
          </a:xfrm>
        </p:spPr>
        <p:txBody>
          <a:bodyPr/>
          <a:lstStyle/>
          <a:p>
            <a:pPr algn="ctr" rtl="0" fontAlgn="base"/>
            <a:r>
              <a:rPr lang="en-US" sz="2800" b="1" kern="1200" dirty="0" smtClean="0">
                <a:latin typeface="Cambria" pitchFamily="18" charset="0"/>
                <a:ea typeface="+mn-ea"/>
                <a:cs typeface="Arial"/>
              </a:rPr>
              <a:t>Access GSA </a:t>
            </a:r>
            <a:r>
              <a:rPr lang="en-US" sz="2800" b="1" i="1" kern="1200" dirty="0" smtClean="0">
                <a:latin typeface="Cambria" pitchFamily="18" charset="0"/>
                <a:ea typeface="+mn-ea"/>
                <a:cs typeface="Arial"/>
              </a:rPr>
              <a:t>Advantage!</a:t>
            </a:r>
            <a:r>
              <a:rPr lang="en-US" sz="2800" b="1" kern="1200" dirty="0" smtClean="0">
                <a:latin typeface="Cambria" pitchFamily="18" charset="0"/>
                <a:ea typeface="+mn-ea"/>
                <a:cs typeface="Arial"/>
              </a:rPr>
              <a:t> Online</a:t>
            </a:r>
            <a:br>
              <a:rPr lang="en-US" sz="2800" b="1" kern="1200" dirty="0" smtClean="0">
                <a:latin typeface="Cambria" pitchFamily="18" charset="0"/>
                <a:ea typeface="+mn-ea"/>
                <a:cs typeface="Arial"/>
              </a:rPr>
            </a:br>
            <a:r>
              <a:rPr lang="en-US" sz="2800" b="0" i="1" kern="1200" dirty="0" smtClean="0">
                <a:latin typeface="Cambria" pitchFamily="18" charset="0"/>
                <a:ea typeface="+mn-ea"/>
                <a:cs typeface="Arial"/>
                <a:hlinkClick r:id="rId3"/>
              </a:rPr>
              <a:t>https://www.gsaadvantage.gov</a:t>
            </a:r>
            <a:r>
              <a:rPr lang="en-US" sz="2800" b="0" i="1" kern="1200" dirty="0" smtClean="0">
                <a:latin typeface="Cambria" pitchFamily="18" charset="0"/>
                <a:ea typeface="+mn-ea"/>
                <a:cs typeface="Arial"/>
              </a:rPr>
              <a:t> </a:t>
            </a:r>
          </a:p>
        </p:txBody>
      </p:sp>
      <p:pic>
        <p:nvPicPr>
          <p:cNvPr id="13" name="Picture 12" descr="adv 1.JPG" title="Imae of the GSA Advantage! website main page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362200"/>
            <a:ext cx="7326315" cy="3951357"/>
          </a:xfrm>
          <a:prstGeom prst="rect">
            <a:avLst/>
          </a:prstGeom>
        </p:spPr>
      </p:pic>
      <p:pic>
        <p:nvPicPr>
          <p:cNvPr id="15" name="Picture 14" descr="Screenshot of GSA Advantage homepage" title="GSA Advantage homepage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49" y="980243"/>
            <a:ext cx="7537905" cy="474942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81000" y="6400800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FSSI Overview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23" name="Straight Connector 22" title="Divider Line"/>
          <p:cNvCxnSpPr>
            <a:endCxn id="19" idx="3"/>
          </p:cNvCxnSpPr>
          <p:nvPr/>
        </p:nvCxnSpPr>
        <p:spPr bwMode="auto">
          <a:xfrm>
            <a:off x="1828800" y="6553200"/>
            <a:ext cx="304800" cy="148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2209800" y="6400800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Ordering Procedures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24" name="Straight Connector 23" title="Divider Line"/>
          <p:cNvCxnSpPr/>
          <p:nvPr/>
        </p:nvCxnSpPr>
        <p:spPr bwMode="auto">
          <a:xfrm>
            <a:off x="4114800" y="6553200"/>
            <a:ext cx="304800" cy="148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4495800" y="6400800"/>
            <a:ext cx="2667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</a:rPr>
              <a:t>How to Buy Office Supplies</a:t>
            </a:r>
            <a:endParaRPr lang="en-US" sz="1400" b="1" dirty="0">
              <a:solidFill>
                <a:srgbClr val="C00000"/>
              </a:solidFill>
            </a:endParaRPr>
          </a:p>
        </p:txBody>
      </p:sp>
      <p:cxnSp>
        <p:nvCxnSpPr>
          <p:cNvPr id="25" name="Straight Connector 24" title="Divider Line"/>
          <p:cNvCxnSpPr/>
          <p:nvPr/>
        </p:nvCxnSpPr>
        <p:spPr bwMode="auto">
          <a:xfrm>
            <a:off x="7086600" y="6553200"/>
            <a:ext cx="304800" cy="148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7467600" y="6400800"/>
            <a:ext cx="83820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Contact</a:t>
            </a:r>
            <a:endParaRPr lang="en-US" sz="1400" dirty="0">
              <a:solidFill>
                <a:schemeClr val="tx2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5301323" y="1848306"/>
            <a:ext cx="3722954" cy="785024"/>
            <a:chOff x="995461" y="3856998"/>
            <a:chExt cx="7153079" cy="745568"/>
          </a:xfrm>
        </p:grpSpPr>
        <p:sp>
          <p:nvSpPr>
            <p:cNvPr id="16" name="Rectangle 15"/>
            <p:cNvSpPr/>
            <p:nvPr/>
          </p:nvSpPr>
          <p:spPr>
            <a:xfrm>
              <a:off x="995461" y="3856998"/>
              <a:ext cx="7153079" cy="745568"/>
            </a:xfrm>
            <a:prstGeom prst="rect">
              <a:avLst/>
            </a:prstGeom>
            <a:solidFill>
              <a:srgbClr val="FFC000">
                <a:alpha val="90000"/>
              </a:srgb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 sz="2400"/>
            </a:p>
          </p:txBody>
        </p:sp>
        <p:sp>
          <p:nvSpPr>
            <p:cNvPr id="17" name="TextBox 15"/>
            <p:cNvSpPr txBox="1"/>
            <p:nvPr/>
          </p:nvSpPr>
          <p:spPr>
            <a:xfrm>
              <a:off x="1076517" y="3880934"/>
              <a:ext cx="7007627" cy="6723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dirty="0">
                  <a:latin typeface="Arial"/>
                  <a:cs typeface="Arial"/>
                </a:rPr>
                <a:t>Select </a:t>
              </a:r>
              <a:r>
                <a:rPr lang="en-US" sz="2000" b="1" dirty="0">
                  <a:latin typeface="Arial"/>
                  <a:cs typeface="Arial"/>
                </a:rPr>
                <a:t>Login</a:t>
              </a:r>
              <a:r>
                <a:rPr lang="en-US" sz="2000" dirty="0">
                  <a:latin typeface="Arial"/>
                  <a:cs typeface="Arial"/>
                </a:rPr>
                <a:t>, or </a:t>
              </a:r>
              <a:r>
                <a:rPr lang="en-US" sz="2000" b="1" dirty="0">
                  <a:latin typeface="Arial"/>
                  <a:cs typeface="Arial"/>
                </a:rPr>
                <a:t>Register</a:t>
              </a:r>
              <a:r>
                <a:rPr lang="en-US" sz="2000" dirty="0">
                  <a:latin typeface="Arial"/>
                  <a:cs typeface="Arial"/>
                </a:rPr>
                <a:t> if you have not yet done so.</a:t>
              </a:r>
              <a:endParaRPr lang="en-US" sz="2000" i="1" dirty="0">
                <a:latin typeface="Arial"/>
                <a:cs typeface="Arial"/>
              </a:endParaRPr>
            </a:p>
          </p:txBody>
        </p:sp>
      </p:grpSp>
      <p:cxnSp>
        <p:nvCxnSpPr>
          <p:cNvPr id="26" name="Straight Arrow Connector 25"/>
          <p:cNvCxnSpPr/>
          <p:nvPr/>
        </p:nvCxnSpPr>
        <p:spPr>
          <a:xfrm flipH="1" flipV="1">
            <a:off x="7750255" y="1119589"/>
            <a:ext cx="1088945" cy="859336"/>
          </a:xfrm>
          <a:prstGeom prst="straightConnector1">
            <a:avLst/>
          </a:prstGeom>
          <a:ln w="7937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084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7"/>
          <p:cNvSpPr>
            <a:spLocks noGrp="1"/>
          </p:cNvSpPr>
          <p:nvPr>
            <p:ph type="title"/>
          </p:nvPr>
        </p:nvSpPr>
        <p:spPr>
          <a:xfrm>
            <a:off x="0" y="135320"/>
            <a:ext cx="9144000" cy="523220"/>
          </a:xfrm>
        </p:spPr>
        <p:txBody>
          <a:bodyPr/>
          <a:lstStyle/>
          <a:p>
            <a:pPr algn="ctr" rtl="0" fontAlgn="base"/>
            <a:r>
              <a:rPr lang="en-US" sz="2800" b="1" dirty="0">
                <a:latin typeface="Cambria" pitchFamily="18" charset="0"/>
                <a:ea typeface="+mn-ea"/>
                <a:cs typeface="Arial"/>
              </a:rPr>
              <a:t>Log in to GSA </a:t>
            </a:r>
            <a:r>
              <a:rPr lang="en-US" sz="2800" b="1" i="1" dirty="0">
                <a:latin typeface="Cambria" pitchFamily="18" charset="0"/>
                <a:ea typeface="+mn-ea"/>
                <a:cs typeface="Arial"/>
              </a:rPr>
              <a:t>Advantage!</a:t>
            </a:r>
          </a:p>
        </p:txBody>
      </p:sp>
      <p:pic>
        <p:nvPicPr>
          <p:cNvPr id="19" name="Picture 18" descr="GSA Advantage Login Screen" title="Login Scre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8" y="764274"/>
            <a:ext cx="8833683" cy="45128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1000" y="6400800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FSSI Overview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4" name="Straight Connector 13" title="Divider Line"/>
          <p:cNvCxnSpPr>
            <a:endCxn id="8" idx="3"/>
          </p:cNvCxnSpPr>
          <p:nvPr/>
        </p:nvCxnSpPr>
        <p:spPr bwMode="auto">
          <a:xfrm>
            <a:off x="1828800" y="6553200"/>
            <a:ext cx="304800" cy="148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2209800" y="6400800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Ordering Procedures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5" name="Straight Connector 14" title="Divider Line"/>
          <p:cNvCxnSpPr/>
          <p:nvPr/>
        </p:nvCxnSpPr>
        <p:spPr bwMode="auto">
          <a:xfrm>
            <a:off x="4114800" y="6553200"/>
            <a:ext cx="304800" cy="148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4495800" y="6400800"/>
            <a:ext cx="2667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</a:rPr>
              <a:t>How to Buy Office Supplies</a:t>
            </a:r>
            <a:endParaRPr lang="en-US" sz="1400" b="1" dirty="0">
              <a:solidFill>
                <a:srgbClr val="C00000"/>
              </a:solidFill>
            </a:endParaRPr>
          </a:p>
        </p:txBody>
      </p:sp>
      <p:cxnSp>
        <p:nvCxnSpPr>
          <p:cNvPr id="16" name="Straight Connector 15" title="Divider Line"/>
          <p:cNvCxnSpPr/>
          <p:nvPr/>
        </p:nvCxnSpPr>
        <p:spPr bwMode="auto">
          <a:xfrm>
            <a:off x="7086600" y="6553200"/>
            <a:ext cx="304800" cy="148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7467600" y="6400800"/>
            <a:ext cx="83820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Contact</a:t>
            </a:r>
            <a:endParaRPr lang="en-US" sz="1400" dirty="0">
              <a:solidFill>
                <a:schemeClr val="tx2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4267200" y="2857165"/>
            <a:ext cx="1088944" cy="600975"/>
          </a:xfrm>
          <a:prstGeom prst="straightConnector1">
            <a:avLst/>
          </a:prstGeom>
          <a:ln w="7937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175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7"/>
          <p:cNvSpPr>
            <a:spLocks noGrp="1"/>
          </p:cNvSpPr>
          <p:nvPr>
            <p:ph type="title"/>
          </p:nvPr>
        </p:nvSpPr>
        <p:spPr>
          <a:xfrm>
            <a:off x="0" y="122822"/>
            <a:ext cx="9144000" cy="614159"/>
          </a:xfrm>
        </p:spPr>
        <p:txBody>
          <a:bodyPr/>
          <a:lstStyle/>
          <a:p>
            <a:pPr lvl="0" algn="ctr"/>
            <a:r>
              <a:rPr lang="en-US" sz="2800" b="1" dirty="0">
                <a:latin typeface="Cambria" pitchFamily="18" charset="0"/>
                <a:ea typeface="+mn-ea"/>
                <a:cs typeface="Arial"/>
              </a:rPr>
              <a:t>Access the FSSI Office Supply </a:t>
            </a:r>
            <a:r>
              <a:rPr lang="en-US" sz="2800" b="1" dirty="0" smtClean="0">
                <a:latin typeface="Cambria" pitchFamily="18" charset="0"/>
                <a:ea typeface="+mn-ea"/>
                <a:cs typeface="Arial"/>
              </a:rPr>
              <a:t>BPAs</a:t>
            </a:r>
            <a:endParaRPr lang="en-US" sz="2000" i="1" dirty="0">
              <a:latin typeface="Cambria" pitchFamily="18" charset="0"/>
              <a:ea typeface="+mn-ea"/>
              <a:cs typeface="Arial"/>
            </a:endParaRPr>
          </a:p>
        </p:txBody>
      </p:sp>
      <p:pic>
        <p:nvPicPr>
          <p:cNvPr id="13" name="Picture 12" descr="GSA Advantage scre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56" y="818866"/>
            <a:ext cx="8924889" cy="523685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1000" y="6400800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FSSI Overview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6" name="Straight Connector 15" title="Divider Line"/>
          <p:cNvCxnSpPr>
            <a:endCxn id="10" idx="3"/>
          </p:cNvCxnSpPr>
          <p:nvPr/>
        </p:nvCxnSpPr>
        <p:spPr bwMode="auto">
          <a:xfrm>
            <a:off x="1828800" y="6553200"/>
            <a:ext cx="304800" cy="148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2209800" y="6400800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Ordering Procedures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8" name="Straight Connector 17" title="Divider Line"/>
          <p:cNvCxnSpPr/>
          <p:nvPr/>
        </p:nvCxnSpPr>
        <p:spPr bwMode="auto">
          <a:xfrm>
            <a:off x="4114800" y="6553200"/>
            <a:ext cx="304800" cy="148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4495800" y="6400800"/>
            <a:ext cx="2667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</a:rPr>
              <a:t>How to Buy Office Supplies</a:t>
            </a:r>
            <a:endParaRPr lang="en-US" sz="1400" b="1" dirty="0">
              <a:solidFill>
                <a:srgbClr val="C00000"/>
              </a:solidFill>
            </a:endParaRPr>
          </a:p>
        </p:txBody>
      </p:sp>
      <p:cxnSp>
        <p:nvCxnSpPr>
          <p:cNvPr id="20" name="Straight Connector 19" title="Divider Line"/>
          <p:cNvCxnSpPr/>
          <p:nvPr/>
        </p:nvCxnSpPr>
        <p:spPr bwMode="auto">
          <a:xfrm>
            <a:off x="7086600" y="6553200"/>
            <a:ext cx="304800" cy="148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7467600" y="6400800"/>
            <a:ext cx="83820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Contact</a:t>
            </a:r>
            <a:endParaRPr lang="en-US" sz="1400" dirty="0">
              <a:solidFill>
                <a:schemeClr val="tx2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267200" y="1093928"/>
            <a:ext cx="4724400" cy="1015663"/>
            <a:chOff x="995461" y="3734781"/>
            <a:chExt cx="7153079" cy="964615"/>
          </a:xfrm>
        </p:grpSpPr>
        <p:sp>
          <p:nvSpPr>
            <p:cNvPr id="17" name="Rectangle 16"/>
            <p:cNvSpPr/>
            <p:nvPr/>
          </p:nvSpPr>
          <p:spPr>
            <a:xfrm>
              <a:off x="995461" y="3856998"/>
              <a:ext cx="7153079" cy="745568"/>
            </a:xfrm>
            <a:prstGeom prst="rect">
              <a:avLst/>
            </a:prstGeom>
            <a:solidFill>
              <a:srgbClr val="FFC000">
                <a:alpha val="90000"/>
              </a:srgb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 sz="2400"/>
            </a:p>
          </p:txBody>
        </p:sp>
        <p:sp>
          <p:nvSpPr>
            <p:cNvPr id="19" name="TextBox 15"/>
            <p:cNvSpPr txBox="1"/>
            <p:nvPr/>
          </p:nvSpPr>
          <p:spPr>
            <a:xfrm>
              <a:off x="1076517" y="3734781"/>
              <a:ext cx="7007628" cy="96461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dirty="0" smtClean="0">
                  <a:latin typeface="Arial"/>
                  <a:cs typeface="Arial"/>
                </a:rPr>
                <a:t>Hover over </a:t>
              </a:r>
              <a:r>
                <a:rPr lang="en-US" sz="2000" b="1" dirty="0" smtClean="0">
                  <a:latin typeface="Arial"/>
                  <a:cs typeface="Arial"/>
                </a:rPr>
                <a:t>Products</a:t>
              </a:r>
              <a:r>
                <a:rPr lang="en-US" sz="2000" dirty="0">
                  <a:latin typeface="Arial"/>
                  <a:cs typeface="Arial"/>
                </a:rPr>
                <a:t> </a:t>
              </a:r>
              <a:r>
                <a:rPr lang="en-US" sz="2000" dirty="0" smtClean="0">
                  <a:latin typeface="Arial"/>
                  <a:cs typeface="Arial"/>
                </a:rPr>
                <a:t>and click on </a:t>
              </a:r>
              <a:r>
                <a:rPr lang="en-US" sz="2000" b="1" dirty="0" smtClean="0">
                  <a:latin typeface="Arial"/>
                  <a:cs typeface="Arial"/>
                </a:rPr>
                <a:t>Office Supplies &amp;  Equipment FSSI</a:t>
              </a:r>
              <a:endParaRPr lang="en-US" sz="2000" i="1" dirty="0">
                <a:latin typeface="Arial"/>
                <a:cs typeface="Arial"/>
              </a:endParaRPr>
            </a:p>
          </p:txBody>
        </p:sp>
      </p:grpSp>
      <p:cxnSp>
        <p:nvCxnSpPr>
          <p:cNvPr id="22" name="Straight Arrow Connector 21"/>
          <p:cNvCxnSpPr/>
          <p:nvPr/>
        </p:nvCxnSpPr>
        <p:spPr>
          <a:xfrm flipH="1">
            <a:off x="2008496" y="1724590"/>
            <a:ext cx="2339536" cy="1712704"/>
          </a:xfrm>
          <a:prstGeom prst="straightConnector1">
            <a:avLst/>
          </a:prstGeom>
          <a:ln w="7937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699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FSSI OS3 page on GSA Advantag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02" y="535709"/>
            <a:ext cx="8827298" cy="5782072"/>
          </a:xfrm>
          <a:prstGeom prst="rect">
            <a:avLst/>
          </a:prstGeom>
        </p:spPr>
      </p:pic>
      <p:sp>
        <p:nvSpPr>
          <p:cNvPr id="21" name="Title 17"/>
          <p:cNvSpPr>
            <a:spLocks noGrp="1"/>
          </p:cNvSpPr>
          <p:nvPr>
            <p:ph type="title"/>
          </p:nvPr>
        </p:nvSpPr>
        <p:spPr>
          <a:xfrm>
            <a:off x="0" y="12488"/>
            <a:ext cx="9144000" cy="523220"/>
          </a:xfrm>
        </p:spPr>
        <p:txBody>
          <a:bodyPr/>
          <a:lstStyle/>
          <a:p>
            <a:r>
              <a:rPr lang="en-US" sz="2800" b="1" dirty="0">
                <a:latin typeface="Cambria" pitchFamily="18" charset="0"/>
                <a:ea typeface="+mn-ea"/>
                <a:cs typeface="Arial"/>
              </a:rPr>
              <a:t>Find your desired product within the FSSI store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1000" y="6400800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FSSI Overview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6" name="Straight Connector 15" title="Divider Line"/>
          <p:cNvCxnSpPr>
            <a:endCxn id="10" idx="3"/>
          </p:cNvCxnSpPr>
          <p:nvPr/>
        </p:nvCxnSpPr>
        <p:spPr bwMode="auto">
          <a:xfrm>
            <a:off x="1828800" y="6553200"/>
            <a:ext cx="304800" cy="148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2209800" y="6400800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Ordering Procedures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8" name="Straight Connector 17" title="Divider Line"/>
          <p:cNvCxnSpPr/>
          <p:nvPr/>
        </p:nvCxnSpPr>
        <p:spPr bwMode="auto">
          <a:xfrm>
            <a:off x="4114800" y="6553200"/>
            <a:ext cx="304800" cy="148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4495800" y="6400800"/>
            <a:ext cx="2667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</a:rPr>
              <a:t>How to Buy Office Supplies</a:t>
            </a:r>
            <a:endParaRPr lang="en-US" sz="1400" b="1" dirty="0">
              <a:solidFill>
                <a:srgbClr val="C00000"/>
              </a:solidFill>
            </a:endParaRPr>
          </a:p>
        </p:txBody>
      </p:sp>
      <p:cxnSp>
        <p:nvCxnSpPr>
          <p:cNvPr id="20" name="Straight Connector 19" title="Divider Line"/>
          <p:cNvCxnSpPr/>
          <p:nvPr/>
        </p:nvCxnSpPr>
        <p:spPr bwMode="auto">
          <a:xfrm>
            <a:off x="7086600" y="6553200"/>
            <a:ext cx="304800" cy="148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7467600" y="6400800"/>
            <a:ext cx="83820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Contact</a:t>
            </a:r>
            <a:endParaRPr lang="en-US" sz="1400" dirty="0">
              <a:solidFill>
                <a:schemeClr val="tx2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6469038" y="1222613"/>
            <a:ext cx="2522561" cy="1541204"/>
            <a:chOff x="995461" y="3856998"/>
            <a:chExt cx="7153079" cy="745568"/>
          </a:xfrm>
        </p:grpSpPr>
        <p:sp>
          <p:nvSpPr>
            <p:cNvPr id="19" name="Rectangle 18"/>
            <p:cNvSpPr/>
            <p:nvPr/>
          </p:nvSpPr>
          <p:spPr>
            <a:xfrm>
              <a:off x="995461" y="3856998"/>
              <a:ext cx="7153079" cy="745568"/>
            </a:xfrm>
            <a:prstGeom prst="rect">
              <a:avLst/>
            </a:prstGeom>
            <a:solidFill>
              <a:srgbClr val="FFC000">
                <a:alpha val="90000"/>
              </a:srgb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 sz="2400"/>
            </a:p>
          </p:txBody>
        </p:sp>
        <p:sp>
          <p:nvSpPr>
            <p:cNvPr id="22" name="TextBox 15"/>
            <p:cNvSpPr txBox="1"/>
            <p:nvPr/>
          </p:nvSpPr>
          <p:spPr>
            <a:xfrm>
              <a:off x="1076517" y="3880934"/>
              <a:ext cx="7007628" cy="6723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b="1" dirty="0" smtClean="0">
                  <a:latin typeface="Arial"/>
                  <a:cs typeface="Arial"/>
                </a:rPr>
                <a:t>Option 1: </a:t>
              </a:r>
              <a:r>
                <a:rPr lang="en-US" sz="2000" dirty="0" smtClean="0">
                  <a:latin typeface="Arial"/>
                  <a:cs typeface="Arial"/>
                </a:rPr>
                <a:t>Search for your product  by typing it into the FSSI Search Bar</a:t>
              </a:r>
              <a:endParaRPr lang="en-US" sz="2000" i="1" dirty="0">
                <a:latin typeface="Arial"/>
                <a:cs typeface="Arial"/>
              </a:endParaRPr>
            </a:p>
          </p:txBody>
        </p:sp>
      </p:grpSp>
      <p:cxnSp>
        <p:nvCxnSpPr>
          <p:cNvPr id="23" name="Straight Arrow Connector 22"/>
          <p:cNvCxnSpPr/>
          <p:nvPr/>
        </p:nvCxnSpPr>
        <p:spPr>
          <a:xfrm flipH="1">
            <a:off x="6292243" y="4217158"/>
            <a:ext cx="2851757" cy="0"/>
          </a:xfrm>
          <a:prstGeom prst="straightConnector1">
            <a:avLst/>
          </a:prstGeom>
          <a:ln w="7937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447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FSSI OS3 Overview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19373"/>
            <a:ext cx="8229600" cy="4745200"/>
          </a:xfrm>
        </p:spPr>
        <p:txBody>
          <a:bodyPr/>
          <a:lstStyle/>
          <a:p>
            <a:pPr marL="346075" lvl="1" indent="-346075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Twenty-one FSSI OS3 IDIQ (Indefinite Delivery Indefinite Quantity) contracts were awarded on August 8 and 11, 2014</a:t>
            </a:r>
          </a:p>
          <a:p>
            <a:pPr marL="346075" lvl="1" indent="-346075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Same scope as OS2, but since OS3 is an IDIQ, it does not use Schedule Item Numbers (SINs) but instead uses Contract Line Items (CLINs)</a:t>
            </a:r>
          </a:p>
          <a:p>
            <a:pPr marL="346075" lvl="1" indent="-346075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Twenty-three of the twenty-four awards to small businesses</a:t>
            </a:r>
          </a:p>
          <a:p>
            <a:pPr marL="804863" lvl="2" indent="-34925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Vendors divided into 4 groups servicing the following categories: full catalog, paper, toner/ink, and full catalog with additional features (including in-store and express delivery)</a:t>
            </a:r>
          </a:p>
          <a:p>
            <a:pPr marL="804863" lvl="2" indent="-34925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Leveraging “dynamic pricing” and a tier discount structure, OS3 offers competitive pricing across the entire OS space</a:t>
            </a:r>
          </a:p>
          <a:p>
            <a:pPr marL="346075" lvl="1" indent="-346075">
              <a:spcBef>
                <a:spcPts val="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On-ramping opportunities for small businesses during specified open seasons to maintain competition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0B55B-C253-734E-AC3A-B1468D3932F3}" type="slidenum">
              <a:rPr lang="en-US" smtClean="0">
                <a:solidFill>
                  <a:schemeClr val="tx1"/>
                </a:solidFill>
              </a:rPr>
              <a:pPr/>
              <a:t>3</a:t>
            </a:fld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GSA Advantage search bar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31" y="668740"/>
            <a:ext cx="9096233" cy="562287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1000" y="6400800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FSSI Overview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6" name="Straight Connector 15" title="Divider Line"/>
          <p:cNvCxnSpPr>
            <a:endCxn id="10" idx="3"/>
          </p:cNvCxnSpPr>
          <p:nvPr/>
        </p:nvCxnSpPr>
        <p:spPr bwMode="auto">
          <a:xfrm>
            <a:off x="1828800" y="6553200"/>
            <a:ext cx="304800" cy="148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2209800" y="6400800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Ordering Procedures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8" name="Straight Connector 17" title="Divider Line"/>
          <p:cNvCxnSpPr/>
          <p:nvPr/>
        </p:nvCxnSpPr>
        <p:spPr bwMode="auto">
          <a:xfrm>
            <a:off x="4114800" y="6553200"/>
            <a:ext cx="304800" cy="148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4495800" y="6400800"/>
            <a:ext cx="2667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</a:rPr>
              <a:t>How to Buy Office Supplies</a:t>
            </a:r>
            <a:endParaRPr lang="en-US" sz="1400" b="1" dirty="0">
              <a:solidFill>
                <a:srgbClr val="C00000"/>
              </a:solidFill>
            </a:endParaRPr>
          </a:p>
        </p:txBody>
      </p:sp>
      <p:cxnSp>
        <p:nvCxnSpPr>
          <p:cNvPr id="20" name="Straight Connector 19" title="Divider Line"/>
          <p:cNvCxnSpPr/>
          <p:nvPr/>
        </p:nvCxnSpPr>
        <p:spPr bwMode="auto">
          <a:xfrm>
            <a:off x="7086600" y="6553200"/>
            <a:ext cx="304800" cy="148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7467600" y="6400800"/>
            <a:ext cx="83820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Contact</a:t>
            </a:r>
            <a:endParaRPr lang="en-US" sz="1400" dirty="0">
              <a:solidFill>
                <a:schemeClr val="tx2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Title 17"/>
          <p:cNvSpPr>
            <a:spLocks noGrp="1"/>
          </p:cNvSpPr>
          <p:nvPr>
            <p:ph type="title"/>
          </p:nvPr>
        </p:nvSpPr>
        <p:spPr>
          <a:xfrm>
            <a:off x="0" y="80728"/>
            <a:ext cx="9144000" cy="523220"/>
          </a:xfrm>
        </p:spPr>
        <p:txBody>
          <a:bodyPr/>
          <a:lstStyle/>
          <a:p>
            <a:r>
              <a:rPr lang="en-US" sz="2800" b="1" dirty="0">
                <a:latin typeface="Cambria" pitchFamily="18" charset="0"/>
                <a:ea typeface="+mn-ea"/>
                <a:cs typeface="Arial"/>
              </a:rPr>
              <a:t>Find your desired product within the FSSI store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5939051" y="1601744"/>
            <a:ext cx="2904698" cy="1631216"/>
            <a:chOff x="995461" y="3822533"/>
            <a:chExt cx="7153079" cy="789112"/>
          </a:xfrm>
        </p:grpSpPr>
        <p:sp>
          <p:nvSpPr>
            <p:cNvPr id="23" name="Rectangle 22"/>
            <p:cNvSpPr/>
            <p:nvPr/>
          </p:nvSpPr>
          <p:spPr>
            <a:xfrm>
              <a:off x="995461" y="3856998"/>
              <a:ext cx="7153079" cy="745568"/>
            </a:xfrm>
            <a:prstGeom prst="rect">
              <a:avLst/>
            </a:prstGeom>
            <a:solidFill>
              <a:srgbClr val="FFC000">
                <a:alpha val="90000"/>
              </a:srgb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 sz="2400"/>
            </a:p>
          </p:txBody>
        </p:sp>
        <p:sp>
          <p:nvSpPr>
            <p:cNvPr id="24" name="TextBox 15"/>
            <p:cNvSpPr txBox="1"/>
            <p:nvPr/>
          </p:nvSpPr>
          <p:spPr>
            <a:xfrm>
              <a:off x="1076517" y="3822533"/>
              <a:ext cx="7007629" cy="78911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b="1" dirty="0" smtClean="0">
                  <a:latin typeface="Arial"/>
                  <a:cs typeface="Arial"/>
                </a:rPr>
                <a:t>Option 2: </a:t>
              </a:r>
              <a:r>
                <a:rPr lang="en-US" sz="2000" dirty="0" smtClean="0">
                  <a:latin typeface="Arial"/>
                  <a:cs typeface="Arial"/>
                </a:rPr>
                <a:t>Search for your product by clicking </a:t>
              </a:r>
              <a:r>
                <a:rPr lang="en-US" sz="2000" b="1" dirty="0" smtClean="0">
                  <a:latin typeface="Arial"/>
                  <a:cs typeface="Arial"/>
                </a:rPr>
                <a:t>Select this filter </a:t>
              </a:r>
              <a:r>
                <a:rPr lang="en-US" sz="2000" dirty="0" smtClean="0">
                  <a:latin typeface="Arial"/>
                  <a:cs typeface="Arial"/>
                </a:rPr>
                <a:t>in at least one category and selecting </a:t>
              </a:r>
              <a:r>
                <a:rPr lang="en-US" sz="2000" b="1" dirty="0" smtClean="0">
                  <a:latin typeface="Arial"/>
                  <a:cs typeface="Arial"/>
                </a:rPr>
                <a:t>Search</a:t>
              </a:r>
              <a:endParaRPr lang="en-US" sz="2000" b="1" i="1" dirty="0">
                <a:latin typeface="Arial"/>
                <a:cs typeface="Arial"/>
              </a:endParaRPr>
            </a:p>
          </p:txBody>
        </p:sp>
      </p:grpSp>
      <p:cxnSp>
        <p:nvCxnSpPr>
          <p:cNvPr id="26" name="Straight Arrow Connector 25"/>
          <p:cNvCxnSpPr/>
          <p:nvPr/>
        </p:nvCxnSpPr>
        <p:spPr>
          <a:xfrm flipH="1">
            <a:off x="6578219" y="4402568"/>
            <a:ext cx="3207226" cy="0"/>
          </a:xfrm>
          <a:prstGeom prst="straightConnector1">
            <a:avLst/>
          </a:prstGeom>
          <a:ln w="7937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6283087" y="6042574"/>
            <a:ext cx="3207226" cy="0"/>
          </a:xfrm>
          <a:prstGeom prst="straightConnector1">
            <a:avLst/>
          </a:prstGeom>
          <a:ln w="7937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389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24" y="2022957"/>
            <a:ext cx="8833351" cy="422993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1000" y="6400800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FSSI Overview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5" name="Straight Connector 14" title="Divider Line"/>
          <p:cNvCxnSpPr>
            <a:endCxn id="10" idx="3"/>
          </p:cNvCxnSpPr>
          <p:nvPr/>
        </p:nvCxnSpPr>
        <p:spPr bwMode="auto">
          <a:xfrm>
            <a:off x="1828800" y="6553200"/>
            <a:ext cx="304800" cy="148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2209800" y="6400800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Ordering Procedures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6" name="Straight Connector 15" title="Divider Line"/>
          <p:cNvCxnSpPr/>
          <p:nvPr/>
        </p:nvCxnSpPr>
        <p:spPr bwMode="auto">
          <a:xfrm>
            <a:off x="4114800" y="6553200"/>
            <a:ext cx="304800" cy="148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4495800" y="6400800"/>
            <a:ext cx="2667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</a:rPr>
              <a:t>How to Buy Office Supplies</a:t>
            </a:r>
            <a:endParaRPr lang="en-US" sz="1400" b="1" dirty="0">
              <a:solidFill>
                <a:srgbClr val="C00000"/>
              </a:solidFill>
            </a:endParaRPr>
          </a:p>
        </p:txBody>
      </p:sp>
      <p:cxnSp>
        <p:nvCxnSpPr>
          <p:cNvPr id="17" name="Straight Connector 16" title="Divider Line"/>
          <p:cNvCxnSpPr/>
          <p:nvPr/>
        </p:nvCxnSpPr>
        <p:spPr bwMode="auto">
          <a:xfrm>
            <a:off x="7086600" y="6553200"/>
            <a:ext cx="304800" cy="148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7467600" y="6400800"/>
            <a:ext cx="83820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Contact</a:t>
            </a:r>
            <a:endParaRPr lang="en-US" sz="1400" dirty="0">
              <a:solidFill>
                <a:schemeClr val="tx2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" name="Title 17"/>
          <p:cNvSpPr txBox="1">
            <a:spLocks/>
          </p:cNvSpPr>
          <p:nvPr/>
        </p:nvSpPr>
        <p:spPr>
          <a:xfrm>
            <a:off x="0" y="12488"/>
            <a:ext cx="9144000" cy="52322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latin typeface="Cambria" pitchFamily="18" charset="0"/>
                <a:ea typeface="+mn-ea"/>
                <a:cs typeface="Arial"/>
              </a:rPr>
              <a:t>Browse the search results to find what you want</a:t>
            </a:r>
            <a:endParaRPr lang="en-US" sz="2800" b="1" dirty="0">
              <a:latin typeface="Cambria" pitchFamily="18" charset="0"/>
              <a:ea typeface="+mn-ea"/>
              <a:cs typeface="Arial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381000" y="630732"/>
            <a:ext cx="8380863" cy="1252193"/>
            <a:chOff x="995461" y="3856998"/>
            <a:chExt cx="7153079" cy="745568"/>
          </a:xfrm>
        </p:grpSpPr>
        <p:sp>
          <p:nvSpPr>
            <p:cNvPr id="22" name="Rectangle 21"/>
            <p:cNvSpPr/>
            <p:nvPr/>
          </p:nvSpPr>
          <p:spPr>
            <a:xfrm>
              <a:off x="995461" y="3856998"/>
              <a:ext cx="7153079" cy="745568"/>
            </a:xfrm>
            <a:prstGeom prst="rect">
              <a:avLst/>
            </a:prstGeom>
            <a:solidFill>
              <a:srgbClr val="FFC000">
                <a:alpha val="90000"/>
              </a:srgb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 sz="2400"/>
            </a:p>
          </p:txBody>
        </p:sp>
        <p:sp>
          <p:nvSpPr>
            <p:cNvPr id="23" name="TextBox 15"/>
            <p:cNvSpPr txBox="1"/>
            <p:nvPr/>
          </p:nvSpPr>
          <p:spPr>
            <a:xfrm>
              <a:off x="1076517" y="3971421"/>
              <a:ext cx="7007629" cy="49133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just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dirty="0">
                  <a:latin typeface="Arial"/>
                  <a:cs typeface="Arial"/>
                </a:rPr>
                <a:t>Review the Search Results by the most important criteria to you: by </a:t>
              </a:r>
              <a:r>
                <a:rPr lang="en-US" sz="2000" b="1" dirty="0">
                  <a:latin typeface="Arial"/>
                  <a:cs typeface="Arial"/>
                </a:rPr>
                <a:t>Most Relevant (</a:t>
              </a:r>
              <a:r>
                <a:rPr lang="en-US" sz="2000" b="1" dirty="0" smtClean="0">
                  <a:latin typeface="Arial"/>
                  <a:cs typeface="Arial"/>
                </a:rPr>
                <a:t>default), </a:t>
              </a:r>
              <a:r>
                <a:rPr lang="en-US" sz="2000" b="1" dirty="0">
                  <a:latin typeface="Arial"/>
                  <a:cs typeface="Arial"/>
                </a:rPr>
                <a:t>Product Name, NSN/mfr. Part number, Manufacturer Name, Price – High to Low, </a:t>
              </a:r>
              <a:r>
                <a:rPr lang="en-US" sz="2000" dirty="0">
                  <a:latin typeface="Arial"/>
                  <a:cs typeface="Arial"/>
                </a:rPr>
                <a:t>or</a:t>
              </a:r>
              <a:r>
                <a:rPr lang="en-US" sz="2000" b="1" dirty="0">
                  <a:latin typeface="Arial"/>
                  <a:cs typeface="Arial"/>
                </a:rPr>
                <a:t> Price – Low to High</a:t>
              </a:r>
              <a:endParaRPr lang="en-US" sz="2000" i="1" dirty="0">
                <a:latin typeface="Arial"/>
                <a:cs typeface="Arial"/>
              </a:endParaRPr>
            </a:p>
          </p:txBody>
        </p:sp>
      </p:grpSp>
      <p:cxnSp>
        <p:nvCxnSpPr>
          <p:cNvPr id="24" name="Straight Arrow Connector 23"/>
          <p:cNvCxnSpPr/>
          <p:nvPr/>
        </p:nvCxnSpPr>
        <p:spPr>
          <a:xfrm>
            <a:off x="168972" y="3774771"/>
            <a:ext cx="1550644" cy="0"/>
          </a:xfrm>
          <a:prstGeom prst="straightConnector1">
            <a:avLst/>
          </a:prstGeom>
          <a:ln w="7937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235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22" y="1495566"/>
            <a:ext cx="8177903" cy="435932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1000" y="6400800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FSSI Overview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5" name="Straight Connector 14" title="Divider Line"/>
          <p:cNvCxnSpPr>
            <a:endCxn id="10" idx="3"/>
          </p:cNvCxnSpPr>
          <p:nvPr/>
        </p:nvCxnSpPr>
        <p:spPr bwMode="auto">
          <a:xfrm>
            <a:off x="1828800" y="6553200"/>
            <a:ext cx="304800" cy="148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2209800" y="6400800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Ordering Procedures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6" name="Straight Connector 15" title="Divider Line"/>
          <p:cNvCxnSpPr/>
          <p:nvPr/>
        </p:nvCxnSpPr>
        <p:spPr bwMode="auto">
          <a:xfrm>
            <a:off x="4114800" y="6553200"/>
            <a:ext cx="304800" cy="148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4495800" y="6400800"/>
            <a:ext cx="2667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</a:rPr>
              <a:t>How to Buy Office Supplies</a:t>
            </a:r>
            <a:endParaRPr lang="en-US" sz="1400" b="1" dirty="0">
              <a:solidFill>
                <a:srgbClr val="C00000"/>
              </a:solidFill>
            </a:endParaRPr>
          </a:p>
        </p:txBody>
      </p:sp>
      <p:cxnSp>
        <p:nvCxnSpPr>
          <p:cNvPr id="17" name="Straight Connector 16" title="Divider Line"/>
          <p:cNvCxnSpPr/>
          <p:nvPr/>
        </p:nvCxnSpPr>
        <p:spPr bwMode="auto">
          <a:xfrm>
            <a:off x="7086600" y="6553200"/>
            <a:ext cx="304800" cy="148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7467600" y="6400800"/>
            <a:ext cx="83820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Contact</a:t>
            </a:r>
            <a:endParaRPr lang="en-US" sz="1400" dirty="0">
              <a:solidFill>
                <a:schemeClr val="tx2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Title 17"/>
          <p:cNvSpPr txBox="1">
            <a:spLocks/>
          </p:cNvSpPr>
          <p:nvPr/>
        </p:nvSpPr>
        <p:spPr>
          <a:xfrm>
            <a:off x="0" y="121672"/>
            <a:ext cx="9144000" cy="52322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latin typeface="Cambria" pitchFamily="18" charset="0"/>
                <a:ea typeface="+mn-ea"/>
                <a:cs typeface="Arial"/>
              </a:rPr>
              <a:t>Browse the search results to find what you want</a:t>
            </a:r>
            <a:endParaRPr lang="en-US" sz="2800" b="1" dirty="0">
              <a:latin typeface="Cambria" pitchFamily="18" charset="0"/>
              <a:ea typeface="+mn-ea"/>
              <a:cs typeface="Arial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2537479" y="730184"/>
            <a:ext cx="4187588" cy="577756"/>
            <a:chOff x="995461" y="3856998"/>
            <a:chExt cx="7153079" cy="745568"/>
          </a:xfrm>
        </p:grpSpPr>
        <p:sp>
          <p:nvSpPr>
            <p:cNvPr id="22" name="Rectangle 21"/>
            <p:cNvSpPr/>
            <p:nvPr/>
          </p:nvSpPr>
          <p:spPr>
            <a:xfrm>
              <a:off x="995461" y="3856998"/>
              <a:ext cx="7153079" cy="745568"/>
            </a:xfrm>
            <a:prstGeom prst="rect">
              <a:avLst/>
            </a:prstGeom>
            <a:solidFill>
              <a:srgbClr val="FFC000">
                <a:alpha val="90000"/>
              </a:srgb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 sz="2400"/>
            </a:p>
          </p:txBody>
        </p:sp>
        <p:sp>
          <p:nvSpPr>
            <p:cNvPr id="23" name="TextBox 15"/>
            <p:cNvSpPr txBox="1"/>
            <p:nvPr/>
          </p:nvSpPr>
          <p:spPr>
            <a:xfrm>
              <a:off x="1076517" y="4012915"/>
              <a:ext cx="7007631" cy="40834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dirty="0" smtClean="0">
                  <a:latin typeface="Arial"/>
                  <a:cs typeface="Arial"/>
                </a:rPr>
                <a:t>Click on the item name to select</a:t>
              </a:r>
              <a:endParaRPr lang="en-US" sz="2000" i="1" dirty="0">
                <a:latin typeface="Arial"/>
                <a:cs typeface="Arial"/>
              </a:endParaRPr>
            </a:p>
          </p:txBody>
        </p:sp>
      </p:grpSp>
      <p:cxnSp>
        <p:nvCxnSpPr>
          <p:cNvPr id="24" name="Straight Arrow Connector 23"/>
          <p:cNvCxnSpPr/>
          <p:nvPr/>
        </p:nvCxnSpPr>
        <p:spPr>
          <a:xfrm>
            <a:off x="158928" y="3903260"/>
            <a:ext cx="2925466" cy="0"/>
          </a:xfrm>
          <a:prstGeom prst="straightConnector1">
            <a:avLst/>
          </a:prstGeom>
          <a:ln w="7937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4795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82" y="1624084"/>
            <a:ext cx="8757494" cy="458793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81000" y="6400800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FSSI Overview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8" name="Straight Connector 17" title="Divider Line"/>
          <p:cNvCxnSpPr>
            <a:endCxn id="11" idx="3"/>
          </p:cNvCxnSpPr>
          <p:nvPr/>
        </p:nvCxnSpPr>
        <p:spPr bwMode="auto">
          <a:xfrm>
            <a:off x="1828800" y="6553200"/>
            <a:ext cx="304800" cy="148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2209800" y="6400800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Ordering Procedures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9" name="Straight Connector 18" title="Divider Line"/>
          <p:cNvCxnSpPr/>
          <p:nvPr/>
        </p:nvCxnSpPr>
        <p:spPr bwMode="auto">
          <a:xfrm>
            <a:off x="4114800" y="6553200"/>
            <a:ext cx="304800" cy="148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4495800" y="6400800"/>
            <a:ext cx="2667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</a:rPr>
              <a:t>How to Buy Office Supplies</a:t>
            </a:r>
            <a:endParaRPr lang="en-US" sz="1400" b="1" dirty="0">
              <a:solidFill>
                <a:srgbClr val="C00000"/>
              </a:solidFill>
            </a:endParaRPr>
          </a:p>
        </p:txBody>
      </p:sp>
      <p:cxnSp>
        <p:nvCxnSpPr>
          <p:cNvPr id="20" name="Straight Connector 19" title="Divider Line"/>
          <p:cNvCxnSpPr/>
          <p:nvPr/>
        </p:nvCxnSpPr>
        <p:spPr bwMode="auto">
          <a:xfrm>
            <a:off x="7086600" y="6553200"/>
            <a:ext cx="304800" cy="148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7467600" y="6400800"/>
            <a:ext cx="83820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Contact</a:t>
            </a:r>
            <a:endParaRPr lang="en-US" sz="1400" dirty="0">
              <a:solidFill>
                <a:schemeClr val="tx2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Title 17"/>
          <p:cNvSpPr txBox="1">
            <a:spLocks/>
          </p:cNvSpPr>
          <p:nvPr/>
        </p:nvSpPr>
        <p:spPr>
          <a:xfrm>
            <a:off x="0" y="12488"/>
            <a:ext cx="9144000" cy="52322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latin typeface="Cambria" pitchFamily="18" charset="0"/>
                <a:ea typeface="+mn-ea"/>
                <a:cs typeface="Arial"/>
              </a:rPr>
              <a:t>Select the product you want to buy</a:t>
            </a:r>
            <a:endParaRPr lang="en-US" sz="2800" b="1" dirty="0">
              <a:latin typeface="Cambria" pitchFamily="18" charset="0"/>
              <a:ea typeface="+mn-ea"/>
              <a:cs typeface="Arial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819151" y="630733"/>
            <a:ext cx="7505699" cy="884168"/>
            <a:chOff x="995461" y="3856998"/>
            <a:chExt cx="7153079" cy="745568"/>
          </a:xfrm>
        </p:grpSpPr>
        <p:sp>
          <p:nvSpPr>
            <p:cNvPr id="22" name="Rectangle 21"/>
            <p:cNvSpPr/>
            <p:nvPr/>
          </p:nvSpPr>
          <p:spPr>
            <a:xfrm>
              <a:off x="995461" y="3856998"/>
              <a:ext cx="7153079" cy="745568"/>
            </a:xfrm>
            <a:prstGeom prst="rect">
              <a:avLst/>
            </a:prstGeom>
            <a:solidFill>
              <a:srgbClr val="FFC000">
                <a:alpha val="90000"/>
              </a:srgb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 sz="2400"/>
            </a:p>
          </p:txBody>
        </p:sp>
        <p:sp>
          <p:nvSpPr>
            <p:cNvPr id="24" name="TextBox 15"/>
            <p:cNvSpPr txBox="1"/>
            <p:nvPr/>
          </p:nvSpPr>
          <p:spPr>
            <a:xfrm>
              <a:off x="1076517" y="4006346"/>
              <a:ext cx="7007629" cy="42148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just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dirty="0">
                  <a:latin typeface="Arial"/>
                  <a:cs typeface="Arial"/>
                </a:rPr>
                <a:t>Review the </a:t>
              </a:r>
              <a:r>
                <a:rPr lang="en-US" sz="2000" dirty="0" smtClean="0">
                  <a:latin typeface="Arial"/>
                  <a:cs typeface="Arial"/>
                </a:rPr>
                <a:t>Features, Contractor, Socio-economic labels, and Minimum Order Requirements. Then, select a </a:t>
              </a:r>
              <a:r>
                <a:rPr lang="en-US" sz="2000" b="1" dirty="0" smtClean="0">
                  <a:latin typeface="Arial"/>
                  <a:cs typeface="Arial"/>
                </a:rPr>
                <a:t>radio button</a:t>
              </a:r>
              <a:r>
                <a:rPr lang="en-US" sz="2000" dirty="0" smtClean="0">
                  <a:latin typeface="Arial"/>
                  <a:cs typeface="Arial"/>
                </a:rPr>
                <a:t>.</a:t>
              </a:r>
              <a:endParaRPr lang="en-US" sz="2000" i="1" dirty="0">
                <a:latin typeface="Arial"/>
                <a:cs typeface="Arial"/>
              </a:endParaRPr>
            </a:p>
          </p:txBody>
        </p:sp>
      </p:grpSp>
      <p:cxnSp>
        <p:nvCxnSpPr>
          <p:cNvPr id="26" name="Straight Arrow Connector 25"/>
          <p:cNvCxnSpPr/>
          <p:nvPr/>
        </p:nvCxnSpPr>
        <p:spPr>
          <a:xfrm flipH="1">
            <a:off x="641419" y="4012457"/>
            <a:ext cx="2445202" cy="1045218"/>
          </a:xfrm>
          <a:prstGeom prst="straightConnector1">
            <a:avLst/>
          </a:prstGeom>
          <a:ln w="7937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3963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81000" y="6400800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FSSI Overview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09800" y="6400800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Ordering Procedures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95800" y="6400800"/>
            <a:ext cx="2667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</a:rPr>
              <a:t>How to Buy Office Supplies</a:t>
            </a:r>
            <a:endParaRPr lang="en-US" sz="1400" b="1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467600" y="6400800"/>
            <a:ext cx="83820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Contact</a:t>
            </a:r>
            <a:endParaRPr lang="en-US" sz="1400" dirty="0">
              <a:solidFill>
                <a:schemeClr val="tx2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8" name="Straight Connector 17"/>
          <p:cNvCxnSpPr>
            <a:endCxn id="11" idx="3"/>
          </p:cNvCxnSpPr>
          <p:nvPr/>
        </p:nvCxnSpPr>
        <p:spPr bwMode="auto">
          <a:xfrm>
            <a:off x="1828800" y="6553200"/>
            <a:ext cx="304800" cy="148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>
            <a:off x="4114800" y="6553200"/>
            <a:ext cx="304800" cy="148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7086600" y="6553200"/>
            <a:ext cx="304800" cy="148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06" y="1583144"/>
            <a:ext cx="8516502" cy="4461682"/>
          </a:xfrm>
          <a:prstGeom prst="rect">
            <a:avLst/>
          </a:prstGeom>
        </p:spPr>
      </p:pic>
      <p:sp>
        <p:nvSpPr>
          <p:cNvPr id="14" name="Title 17"/>
          <p:cNvSpPr txBox="1">
            <a:spLocks/>
          </p:cNvSpPr>
          <p:nvPr/>
        </p:nvSpPr>
        <p:spPr>
          <a:xfrm>
            <a:off x="0" y="108024"/>
            <a:ext cx="9144000" cy="52322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latin typeface="Cambria" pitchFamily="18" charset="0"/>
                <a:ea typeface="+mn-ea"/>
                <a:cs typeface="Arial"/>
              </a:rPr>
              <a:t>Remember to look for the FSSI</a:t>
            </a:r>
            <a:endParaRPr lang="en-US" sz="2800" b="1" dirty="0">
              <a:latin typeface="Cambria" pitchFamily="18" charset="0"/>
              <a:ea typeface="+mn-ea"/>
              <a:cs typeface="Arial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774352" y="739917"/>
            <a:ext cx="5595297" cy="627084"/>
            <a:chOff x="995461" y="3856998"/>
            <a:chExt cx="7153079" cy="745568"/>
          </a:xfrm>
        </p:grpSpPr>
        <p:sp>
          <p:nvSpPr>
            <p:cNvPr id="24" name="Rectangle 23"/>
            <p:cNvSpPr/>
            <p:nvPr/>
          </p:nvSpPr>
          <p:spPr>
            <a:xfrm>
              <a:off x="995461" y="3856998"/>
              <a:ext cx="7153079" cy="745568"/>
            </a:xfrm>
            <a:prstGeom prst="rect">
              <a:avLst/>
            </a:prstGeom>
            <a:solidFill>
              <a:srgbClr val="FFC000">
                <a:alpha val="90000"/>
              </a:srgb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 sz="2400"/>
            </a:p>
          </p:txBody>
        </p:sp>
        <p:sp>
          <p:nvSpPr>
            <p:cNvPr id="25" name="TextBox 15"/>
            <p:cNvSpPr txBox="1"/>
            <p:nvPr/>
          </p:nvSpPr>
          <p:spPr>
            <a:xfrm>
              <a:off x="1076517" y="4048392"/>
              <a:ext cx="7007629" cy="33739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just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dirty="0" smtClean="0">
                  <a:latin typeface="Arial"/>
                  <a:cs typeface="Arial"/>
                </a:rPr>
                <a:t>Make sure item features the BLUE FSSI label.</a:t>
              </a:r>
              <a:endParaRPr lang="en-US" sz="2000" i="1" dirty="0">
                <a:latin typeface="Arial"/>
                <a:cs typeface="Arial"/>
              </a:endParaRPr>
            </a:p>
          </p:txBody>
        </p:sp>
      </p:grpSp>
      <p:cxnSp>
        <p:nvCxnSpPr>
          <p:cNvPr id="27" name="Straight Arrow Connector 26"/>
          <p:cNvCxnSpPr/>
          <p:nvPr/>
        </p:nvCxnSpPr>
        <p:spPr>
          <a:xfrm flipH="1">
            <a:off x="2074459" y="3657609"/>
            <a:ext cx="2445202" cy="1045218"/>
          </a:xfrm>
          <a:prstGeom prst="straightConnector1">
            <a:avLst/>
          </a:prstGeom>
          <a:ln w="7937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918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42" y="1734841"/>
            <a:ext cx="8266031" cy="433046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81000" y="6400800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FSSI Overview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8" name="Straight Connector 17" title="Divider Line"/>
          <p:cNvCxnSpPr>
            <a:endCxn id="11" idx="3"/>
          </p:cNvCxnSpPr>
          <p:nvPr/>
        </p:nvCxnSpPr>
        <p:spPr bwMode="auto">
          <a:xfrm>
            <a:off x="1828800" y="6553200"/>
            <a:ext cx="304800" cy="148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2209800" y="6400800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Ordering Procedures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9" name="Straight Connector 18" title="Divider Line"/>
          <p:cNvCxnSpPr/>
          <p:nvPr/>
        </p:nvCxnSpPr>
        <p:spPr bwMode="auto">
          <a:xfrm>
            <a:off x="4114800" y="6553200"/>
            <a:ext cx="304800" cy="148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4495800" y="6400800"/>
            <a:ext cx="2667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</a:rPr>
              <a:t>How to Buy Office Supplies</a:t>
            </a:r>
            <a:endParaRPr lang="en-US" sz="1400" b="1" dirty="0">
              <a:solidFill>
                <a:srgbClr val="C00000"/>
              </a:solidFill>
            </a:endParaRPr>
          </a:p>
        </p:txBody>
      </p:sp>
      <p:cxnSp>
        <p:nvCxnSpPr>
          <p:cNvPr id="20" name="Straight Connector 19" title="Divider Line"/>
          <p:cNvCxnSpPr/>
          <p:nvPr/>
        </p:nvCxnSpPr>
        <p:spPr bwMode="auto">
          <a:xfrm>
            <a:off x="7086600" y="6553200"/>
            <a:ext cx="304800" cy="148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7467600" y="6400800"/>
            <a:ext cx="83820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Contact</a:t>
            </a:r>
            <a:endParaRPr lang="en-US" sz="1400" dirty="0">
              <a:solidFill>
                <a:schemeClr val="tx2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Title 17"/>
          <p:cNvSpPr txBox="1">
            <a:spLocks/>
          </p:cNvSpPr>
          <p:nvPr/>
        </p:nvSpPr>
        <p:spPr>
          <a:xfrm>
            <a:off x="0" y="121672"/>
            <a:ext cx="9144000" cy="52322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latin typeface="Cambria" pitchFamily="18" charset="0"/>
                <a:ea typeface="+mn-ea"/>
                <a:cs typeface="Arial"/>
              </a:rPr>
              <a:t>Select the product you want to buy</a:t>
            </a:r>
            <a:endParaRPr lang="en-US" sz="2800" b="1" dirty="0">
              <a:latin typeface="Cambria" pitchFamily="18" charset="0"/>
              <a:ea typeface="+mn-ea"/>
              <a:cs typeface="Arial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515826" y="794509"/>
            <a:ext cx="6112348" cy="627084"/>
            <a:chOff x="995461" y="3856998"/>
            <a:chExt cx="7153079" cy="745568"/>
          </a:xfrm>
        </p:grpSpPr>
        <p:sp>
          <p:nvSpPr>
            <p:cNvPr id="22" name="Rectangle 21"/>
            <p:cNvSpPr/>
            <p:nvPr/>
          </p:nvSpPr>
          <p:spPr>
            <a:xfrm>
              <a:off x="995461" y="3856998"/>
              <a:ext cx="7153079" cy="745568"/>
            </a:xfrm>
            <a:prstGeom prst="rect">
              <a:avLst/>
            </a:prstGeom>
            <a:solidFill>
              <a:srgbClr val="FFC000">
                <a:alpha val="90000"/>
              </a:srgb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 sz="2400"/>
            </a:p>
          </p:txBody>
        </p:sp>
        <p:sp>
          <p:nvSpPr>
            <p:cNvPr id="24" name="TextBox 15"/>
            <p:cNvSpPr txBox="1"/>
            <p:nvPr/>
          </p:nvSpPr>
          <p:spPr>
            <a:xfrm>
              <a:off x="1076517" y="3979233"/>
              <a:ext cx="7007629" cy="47570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dirty="0" smtClean="0">
                  <a:latin typeface="Arial"/>
                  <a:cs typeface="Arial"/>
                </a:rPr>
                <a:t>Enter your desired quality and select </a:t>
              </a:r>
              <a:r>
                <a:rPr lang="en-US" sz="2000" b="1" dirty="0" smtClean="0">
                  <a:latin typeface="Arial"/>
                  <a:cs typeface="Arial"/>
                </a:rPr>
                <a:t>Add to Cart</a:t>
              </a:r>
              <a:endParaRPr lang="en-US" sz="2000" b="1" i="1" dirty="0">
                <a:latin typeface="Arial"/>
                <a:cs typeface="Arial"/>
              </a:endParaRPr>
            </a:p>
          </p:txBody>
        </p:sp>
      </p:grpSp>
      <p:cxnSp>
        <p:nvCxnSpPr>
          <p:cNvPr id="25" name="Straight Arrow Connector 24"/>
          <p:cNvCxnSpPr/>
          <p:nvPr/>
        </p:nvCxnSpPr>
        <p:spPr>
          <a:xfrm flipH="1">
            <a:off x="2101755" y="3166281"/>
            <a:ext cx="2445202" cy="1045218"/>
          </a:xfrm>
          <a:prstGeom prst="straightConnector1">
            <a:avLst/>
          </a:prstGeom>
          <a:ln w="7937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834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GSA Advantage order review scre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033516"/>
            <a:ext cx="8401050" cy="357670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1000" y="6400800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FSSI Overview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5" name="Straight Connector 14" title="Divider Line"/>
          <p:cNvCxnSpPr>
            <a:endCxn id="10" idx="3"/>
          </p:cNvCxnSpPr>
          <p:nvPr/>
        </p:nvCxnSpPr>
        <p:spPr bwMode="auto">
          <a:xfrm>
            <a:off x="1828800" y="6553200"/>
            <a:ext cx="304800" cy="148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2209800" y="6400800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Ordering Procedures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7" name="Straight Connector 16" title="Divider Line"/>
          <p:cNvCxnSpPr/>
          <p:nvPr/>
        </p:nvCxnSpPr>
        <p:spPr bwMode="auto">
          <a:xfrm>
            <a:off x="4114800" y="6553200"/>
            <a:ext cx="304800" cy="148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4495800" y="6400800"/>
            <a:ext cx="2667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</a:rPr>
              <a:t>How to Buy Office Supplies</a:t>
            </a:r>
            <a:endParaRPr lang="en-US" sz="1400" b="1" dirty="0">
              <a:solidFill>
                <a:srgbClr val="C00000"/>
              </a:solidFill>
            </a:endParaRPr>
          </a:p>
        </p:txBody>
      </p:sp>
      <p:cxnSp>
        <p:nvCxnSpPr>
          <p:cNvPr id="18" name="Straight Connector 17" title="Divider Line"/>
          <p:cNvCxnSpPr/>
          <p:nvPr/>
        </p:nvCxnSpPr>
        <p:spPr bwMode="auto">
          <a:xfrm>
            <a:off x="7086600" y="6553200"/>
            <a:ext cx="304800" cy="148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7467600" y="6400800"/>
            <a:ext cx="83820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Contact</a:t>
            </a:r>
            <a:endParaRPr lang="en-US" sz="1400" dirty="0">
              <a:solidFill>
                <a:schemeClr val="tx2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Title 17"/>
          <p:cNvSpPr txBox="1">
            <a:spLocks/>
          </p:cNvSpPr>
          <p:nvPr/>
        </p:nvSpPr>
        <p:spPr>
          <a:xfrm>
            <a:off x="0" y="121672"/>
            <a:ext cx="9144000" cy="52322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latin typeface="Cambria" pitchFamily="18" charset="0"/>
                <a:ea typeface="+mn-ea"/>
                <a:cs typeface="Arial"/>
              </a:rPr>
              <a:t>Review your order</a:t>
            </a:r>
            <a:endParaRPr lang="en-US" sz="2800" b="1" dirty="0">
              <a:latin typeface="Cambria" pitchFamily="18" charset="0"/>
              <a:ea typeface="+mn-ea"/>
              <a:cs typeface="Arial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515826" y="794509"/>
            <a:ext cx="6112348" cy="627084"/>
            <a:chOff x="995461" y="3856998"/>
            <a:chExt cx="7153079" cy="745568"/>
          </a:xfrm>
        </p:grpSpPr>
        <p:sp>
          <p:nvSpPr>
            <p:cNvPr id="23" name="Rectangle 22"/>
            <p:cNvSpPr/>
            <p:nvPr/>
          </p:nvSpPr>
          <p:spPr>
            <a:xfrm>
              <a:off x="995461" y="3856998"/>
              <a:ext cx="7153079" cy="745568"/>
            </a:xfrm>
            <a:prstGeom prst="rect">
              <a:avLst/>
            </a:prstGeom>
            <a:solidFill>
              <a:srgbClr val="FFC000">
                <a:alpha val="90000"/>
              </a:srgb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 sz="2400"/>
            </a:p>
          </p:txBody>
        </p:sp>
        <p:sp>
          <p:nvSpPr>
            <p:cNvPr id="24" name="TextBox 15"/>
            <p:cNvSpPr txBox="1"/>
            <p:nvPr/>
          </p:nvSpPr>
          <p:spPr>
            <a:xfrm>
              <a:off x="1076517" y="3979233"/>
              <a:ext cx="7007629" cy="47570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dirty="0" smtClean="0">
                  <a:latin typeface="Arial"/>
                  <a:cs typeface="Arial"/>
                </a:rPr>
                <a:t>Option 1: Select </a:t>
              </a:r>
              <a:r>
                <a:rPr lang="en-US" sz="2000" b="1" dirty="0" smtClean="0">
                  <a:latin typeface="Arial"/>
                  <a:cs typeface="Arial"/>
                </a:rPr>
                <a:t>Checkout</a:t>
              </a:r>
              <a:r>
                <a:rPr lang="en-US" sz="2000" dirty="0" smtClean="0">
                  <a:latin typeface="Arial"/>
                  <a:cs typeface="Arial"/>
                </a:rPr>
                <a:t> to finalize your order</a:t>
              </a:r>
              <a:endParaRPr lang="en-US" sz="2000" b="1" i="1" dirty="0">
                <a:latin typeface="Arial"/>
                <a:cs typeface="Arial"/>
              </a:endParaRPr>
            </a:p>
          </p:txBody>
        </p:sp>
      </p:grpSp>
      <p:cxnSp>
        <p:nvCxnSpPr>
          <p:cNvPr id="25" name="Straight Arrow Connector 24"/>
          <p:cNvCxnSpPr/>
          <p:nvPr/>
        </p:nvCxnSpPr>
        <p:spPr>
          <a:xfrm flipH="1">
            <a:off x="8106770" y="2805779"/>
            <a:ext cx="661632" cy="0"/>
          </a:xfrm>
          <a:prstGeom prst="straightConnector1">
            <a:avLst/>
          </a:prstGeom>
          <a:ln w="7937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7021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GSA Advantage Park Cart scre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559" y="2142693"/>
            <a:ext cx="8477250" cy="361210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1000" y="6400800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FSSI Overview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5" name="Straight Connector 14" title="Divider Line"/>
          <p:cNvCxnSpPr>
            <a:endCxn id="10" idx="3"/>
          </p:cNvCxnSpPr>
          <p:nvPr/>
        </p:nvCxnSpPr>
        <p:spPr bwMode="auto">
          <a:xfrm>
            <a:off x="1828800" y="6553200"/>
            <a:ext cx="304800" cy="148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2209800" y="6400800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Ordering Procedures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7" name="Straight Connector 16" title="Divider Line"/>
          <p:cNvCxnSpPr/>
          <p:nvPr/>
        </p:nvCxnSpPr>
        <p:spPr bwMode="auto">
          <a:xfrm>
            <a:off x="4114800" y="6553200"/>
            <a:ext cx="304800" cy="148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4495800" y="6400800"/>
            <a:ext cx="2667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</a:rPr>
              <a:t>How to Buy Office Supplies</a:t>
            </a:r>
            <a:endParaRPr lang="en-US" sz="1400" b="1" dirty="0">
              <a:solidFill>
                <a:srgbClr val="C00000"/>
              </a:solidFill>
            </a:endParaRPr>
          </a:p>
        </p:txBody>
      </p:sp>
      <p:cxnSp>
        <p:nvCxnSpPr>
          <p:cNvPr id="18" name="Straight Connector 17" title="Divider Line"/>
          <p:cNvCxnSpPr/>
          <p:nvPr/>
        </p:nvCxnSpPr>
        <p:spPr bwMode="auto">
          <a:xfrm>
            <a:off x="7086600" y="6553200"/>
            <a:ext cx="304800" cy="148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7467600" y="6400800"/>
            <a:ext cx="83820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Contact</a:t>
            </a:r>
            <a:endParaRPr lang="en-US" sz="1400" dirty="0">
              <a:solidFill>
                <a:schemeClr val="tx2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0" name="Title 17"/>
          <p:cNvSpPr txBox="1">
            <a:spLocks/>
          </p:cNvSpPr>
          <p:nvPr/>
        </p:nvSpPr>
        <p:spPr>
          <a:xfrm>
            <a:off x="0" y="121672"/>
            <a:ext cx="9144000" cy="52322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latin typeface="Cambria" pitchFamily="18" charset="0"/>
                <a:ea typeface="+mn-ea"/>
                <a:cs typeface="Arial"/>
              </a:rPr>
              <a:t>Review your order</a:t>
            </a:r>
            <a:endParaRPr lang="en-US" sz="2800" b="1" dirty="0">
              <a:latin typeface="Cambria" pitchFamily="18" charset="0"/>
              <a:ea typeface="+mn-ea"/>
              <a:cs typeface="Arial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278783" y="733996"/>
            <a:ext cx="8674147" cy="1164738"/>
            <a:chOff x="995461" y="3856998"/>
            <a:chExt cx="7153079" cy="745568"/>
          </a:xfrm>
        </p:grpSpPr>
        <p:sp>
          <p:nvSpPr>
            <p:cNvPr id="23" name="Rectangle 22"/>
            <p:cNvSpPr/>
            <p:nvPr/>
          </p:nvSpPr>
          <p:spPr>
            <a:xfrm>
              <a:off x="995461" y="3856998"/>
              <a:ext cx="7153079" cy="745568"/>
            </a:xfrm>
            <a:prstGeom prst="rect">
              <a:avLst/>
            </a:prstGeom>
            <a:solidFill>
              <a:srgbClr val="FFC000">
                <a:alpha val="90000"/>
              </a:srgb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 sz="2400"/>
            </a:p>
          </p:txBody>
        </p:sp>
        <p:sp>
          <p:nvSpPr>
            <p:cNvPr id="24" name="TextBox 15"/>
            <p:cNvSpPr txBox="1"/>
            <p:nvPr/>
          </p:nvSpPr>
          <p:spPr>
            <a:xfrm>
              <a:off x="995461" y="3919445"/>
              <a:ext cx="7153079" cy="65014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dirty="0" smtClean="0">
                  <a:latin typeface="Arial"/>
                  <a:cs typeface="Arial"/>
                </a:rPr>
                <a:t>Option 2: Take advantage of FSSI’s economies-of-scale pricing system by selecting </a:t>
              </a:r>
              <a:r>
                <a:rPr lang="en-US" sz="2000" b="1" dirty="0" smtClean="0">
                  <a:latin typeface="Arial"/>
                  <a:cs typeface="Arial"/>
                </a:rPr>
                <a:t>Park Cart </a:t>
              </a:r>
              <a:r>
                <a:rPr lang="en-US" sz="2000" dirty="0" smtClean="0">
                  <a:latin typeface="Arial"/>
                  <a:cs typeface="Arial"/>
                </a:rPr>
                <a:t>to allow your colleagues to access your account and add items to your cart, or to return at a later date to consolidate your order.</a:t>
              </a:r>
              <a:endParaRPr lang="en-US" sz="2000" b="1" i="1" dirty="0">
                <a:latin typeface="Arial"/>
                <a:cs typeface="Arial"/>
              </a:endParaRPr>
            </a:p>
          </p:txBody>
        </p:sp>
      </p:grpSp>
      <p:cxnSp>
        <p:nvCxnSpPr>
          <p:cNvPr id="25" name="Straight Arrow Connector 24"/>
          <p:cNvCxnSpPr/>
          <p:nvPr/>
        </p:nvCxnSpPr>
        <p:spPr>
          <a:xfrm flipH="1">
            <a:off x="7391400" y="2928609"/>
            <a:ext cx="1528409" cy="0"/>
          </a:xfrm>
          <a:prstGeom prst="straightConnector1">
            <a:avLst/>
          </a:prstGeom>
          <a:ln w="7937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02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GSA Advantage pay pag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5787" y="2338120"/>
            <a:ext cx="9446524" cy="270813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1000" y="6400800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FSSI Overview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5" name="Straight Connector 14" title="Divider Line"/>
          <p:cNvCxnSpPr>
            <a:endCxn id="10" idx="3"/>
          </p:cNvCxnSpPr>
          <p:nvPr/>
        </p:nvCxnSpPr>
        <p:spPr bwMode="auto">
          <a:xfrm>
            <a:off x="1828800" y="6553200"/>
            <a:ext cx="304800" cy="148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2209800" y="6400800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Ordering Procedures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7" name="Straight Connector 16" title="Divider Line"/>
          <p:cNvCxnSpPr/>
          <p:nvPr/>
        </p:nvCxnSpPr>
        <p:spPr bwMode="auto">
          <a:xfrm>
            <a:off x="4114800" y="6553200"/>
            <a:ext cx="304800" cy="148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4495800" y="6400800"/>
            <a:ext cx="2667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</a:rPr>
              <a:t>How to Buy Office Supplies</a:t>
            </a:r>
            <a:endParaRPr lang="en-US" sz="1400" b="1" dirty="0">
              <a:solidFill>
                <a:srgbClr val="C00000"/>
              </a:solidFill>
            </a:endParaRPr>
          </a:p>
        </p:txBody>
      </p:sp>
      <p:cxnSp>
        <p:nvCxnSpPr>
          <p:cNvPr id="18" name="Straight Connector 17" title="Divider Line"/>
          <p:cNvCxnSpPr/>
          <p:nvPr/>
        </p:nvCxnSpPr>
        <p:spPr bwMode="auto">
          <a:xfrm>
            <a:off x="7086600" y="6553200"/>
            <a:ext cx="304800" cy="148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7467600" y="6400800"/>
            <a:ext cx="83820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Contact</a:t>
            </a:r>
            <a:endParaRPr lang="en-US" sz="1400" dirty="0">
              <a:solidFill>
                <a:schemeClr val="tx2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Title 17"/>
          <p:cNvSpPr txBox="1">
            <a:spLocks/>
          </p:cNvSpPr>
          <p:nvPr/>
        </p:nvSpPr>
        <p:spPr>
          <a:xfrm>
            <a:off x="0" y="121672"/>
            <a:ext cx="9144000" cy="52322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latin typeface="Cambria" pitchFamily="18" charset="0"/>
                <a:ea typeface="+mn-ea"/>
                <a:cs typeface="Arial"/>
              </a:rPr>
              <a:t>Pay for your order</a:t>
            </a:r>
            <a:endParaRPr lang="en-US" sz="2800" b="1" dirty="0">
              <a:latin typeface="Cambria" pitchFamily="18" charset="0"/>
              <a:ea typeface="+mn-ea"/>
              <a:cs typeface="Arial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842251" y="733996"/>
            <a:ext cx="7459498" cy="805442"/>
            <a:chOff x="995461" y="3856998"/>
            <a:chExt cx="7153079" cy="745568"/>
          </a:xfrm>
        </p:grpSpPr>
        <p:sp>
          <p:nvSpPr>
            <p:cNvPr id="23" name="Rectangle 22"/>
            <p:cNvSpPr/>
            <p:nvPr/>
          </p:nvSpPr>
          <p:spPr>
            <a:xfrm>
              <a:off x="995461" y="3856998"/>
              <a:ext cx="7153079" cy="745568"/>
            </a:xfrm>
            <a:prstGeom prst="rect">
              <a:avLst/>
            </a:prstGeom>
            <a:solidFill>
              <a:srgbClr val="FFC000">
                <a:alpha val="90000"/>
              </a:srgb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 sz="2400"/>
            </a:p>
          </p:txBody>
        </p:sp>
        <p:sp>
          <p:nvSpPr>
            <p:cNvPr id="24" name="TextBox 15"/>
            <p:cNvSpPr txBox="1"/>
            <p:nvPr/>
          </p:nvSpPr>
          <p:spPr>
            <a:xfrm>
              <a:off x="995461" y="4116458"/>
              <a:ext cx="7153079" cy="25611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dirty="0" smtClean="0">
                  <a:latin typeface="Arial"/>
                  <a:cs typeface="Arial"/>
                </a:rPr>
                <a:t>Select your </a:t>
              </a:r>
              <a:r>
                <a:rPr lang="en-US" sz="2000" b="1" dirty="0" smtClean="0">
                  <a:latin typeface="Arial"/>
                  <a:cs typeface="Arial"/>
                </a:rPr>
                <a:t>Shipping Time </a:t>
              </a:r>
              <a:r>
                <a:rPr lang="en-US" sz="2000" dirty="0" smtClean="0">
                  <a:latin typeface="Arial"/>
                  <a:cs typeface="Arial"/>
                </a:rPr>
                <a:t>and </a:t>
              </a:r>
              <a:r>
                <a:rPr lang="en-US" sz="2000" b="1" dirty="0" smtClean="0">
                  <a:latin typeface="Arial"/>
                  <a:cs typeface="Arial"/>
                </a:rPr>
                <a:t>Additional Shipping Options</a:t>
              </a:r>
              <a:endParaRPr lang="en-US" sz="2000" b="1" i="1" dirty="0">
                <a:latin typeface="Arial"/>
                <a:cs typeface="Arial"/>
              </a:endParaRPr>
            </a:p>
          </p:txBody>
        </p:sp>
      </p:grpSp>
      <p:cxnSp>
        <p:nvCxnSpPr>
          <p:cNvPr id="25" name="Straight Arrow Connector 24"/>
          <p:cNvCxnSpPr/>
          <p:nvPr/>
        </p:nvCxnSpPr>
        <p:spPr>
          <a:xfrm>
            <a:off x="-272955" y="4047725"/>
            <a:ext cx="1017896" cy="0"/>
          </a:xfrm>
          <a:prstGeom prst="straightConnector1">
            <a:avLst/>
          </a:prstGeom>
          <a:ln w="7937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317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GSA Advantage payment information scre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12" y="1952624"/>
            <a:ext cx="9191825" cy="249654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1000" y="6400800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FSSI Overview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5" name="Straight Connector 14" title="Divider Line"/>
          <p:cNvCxnSpPr>
            <a:endCxn id="10" idx="3"/>
          </p:cNvCxnSpPr>
          <p:nvPr/>
        </p:nvCxnSpPr>
        <p:spPr bwMode="auto">
          <a:xfrm>
            <a:off x="1828800" y="6553200"/>
            <a:ext cx="304800" cy="148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2209800" y="6400800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Ordering Procedures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7" name="Straight Connector 16" title="Divider Line"/>
          <p:cNvCxnSpPr/>
          <p:nvPr/>
        </p:nvCxnSpPr>
        <p:spPr bwMode="auto">
          <a:xfrm>
            <a:off x="4114800" y="6553200"/>
            <a:ext cx="304800" cy="148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4495800" y="6400800"/>
            <a:ext cx="2667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</a:rPr>
              <a:t>How to Buy Office Supplies</a:t>
            </a:r>
            <a:endParaRPr lang="en-US" sz="1400" b="1" dirty="0">
              <a:solidFill>
                <a:srgbClr val="C00000"/>
              </a:solidFill>
            </a:endParaRPr>
          </a:p>
        </p:txBody>
      </p:sp>
      <p:cxnSp>
        <p:nvCxnSpPr>
          <p:cNvPr id="18" name="Straight Connector 17" title="Divider Line"/>
          <p:cNvCxnSpPr/>
          <p:nvPr/>
        </p:nvCxnSpPr>
        <p:spPr bwMode="auto">
          <a:xfrm>
            <a:off x="7086600" y="6553200"/>
            <a:ext cx="304800" cy="148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7467600" y="6400800"/>
            <a:ext cx="83820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Contact</a:t>
            </a:r>
            <a:endParaRPr lang="en-US" sz="1400" dirty="0">
              <a:solidFill>
                <a:schemeClr val="tx2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6" name="Title 17"/>
          <p:cNvSpPr txBox="1">
            <a:spLocks/>
          </p:cNvSpPr>
          <p:nvPr/>
        </p:nvSpPr>
        <p:spPr>
          <a:xfrm>
            <a:off x="0" y="121672"/>
            <a:ext cx="9144000" cy="52322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latin typeface="Cambria" pitchFamily="18" charset="0"/>
                <a:ea typeface="+mn-ea"/>
                <a:cs typeface="Arial"/>
              </a:rPr>
              <a:t>Pay for your order</a:t>
            </a:r>
            <a:endParaRPr lang="en-US" sz="2800" b="1" dirty="0">
              <a:latin typeface="Cambria" pitchFamily="18" charset="0"/>
              <a:ea typeface="+mn-ea"/>
              <a:cs typeface="Arial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842251" y="733996"/>
            <a:ext cx="7459498" cy="805442"/>
            <a:chOff x="995461" y="3856998"/>
            <a:chExt cx="7153079" cy="745568"/>
          </a:xfrm>
        </p:grpSpPr>
        <p:sp>
          <p:nvSpPr>
            <p:cNvPr id="28" name="Rectangle 27"/>
            <p:cNvSpPr/>
            <p:nvPr/>
          </p:nvSpPr>
          <p:spPr>
            <a:xfrm>
              <a:off x="995461" y="3856998"/>
              <a:ext cx="7153079" cy="745568"/>
            </a:xfrm>
            <a:prstGeom prst="rect">
              <a:avLst/>
            </a:prstGeom>
            <a:solidFill>
              <a:srgbClr val="FFC000">
                <a:alpha val="90000"/>
              </a:srgb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 sz="2400"/>
            </a:p>
          </p:txBody>
        </p:sp>
        <p:sp>
          <p:nvSpPr>
            <p:cNvPr id="29" name="TextBox 15"/>
            <p:cNvSpPr txBox="1"/>
            <p:nvPr/>
          </p:nvSpPr>
          <p:spPr>
            <a:xfrm>
              <a:off x="995461" y="4059333"/>
              <a:ext cx="7153079" cy="37036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dirty="0" smtClean="0">
                  <a:latin typeface="Arial"/>
                  <a:cs typeface="Arial"/>
                </a:rPr>
                <a:t>Select </a:t>
              </a:r>
              <a:r>
                <a:rPr lang="en-US" sz="2000" b="1" dirty="0" smtClean="0">
                  <a:latin typeface="Arial"/>
                  <a:cs typeface="Arial"/>
                </a:rPr>
                <a:t>Continue </a:t>
              </a:r>
              <a:r>
                <a:rPr lang="en-US" sz="2000" dirty="0" smtClean="0">
                  <a:latin typeface="Arial"/>
                  <a:cs typeface="Arial"/>
                </a:rPr>
                <a:t>and enter your payment information</a:t>
              </a:r>
              <a:endParaRPr lang="en-US" sz="2000" i="1" dirty="0">
                <a:latin typeface="Arial"/>
                <a:cs typeface="Arial"/>
              </a:endParaRPr>
            </a:p>
          </p:txBody>
        </p:sp>
      </p:grpSp>
      <p:cxnSp>
        <p:nvCxnSpPr>
          <p:cNvPr id="30" name="Straight Arrow Connector 29"/>
          <p:cNvCxnSpPr/>
          <p:nvPr/>
        </p:nvCxnSpPr>
        <p:spPr>
          <a:xfrm flipH="1">
            <a:off x="8547466" y="4211498"/>
            <a:ext cx="820571" cy="0"/>
          </a:xfrm>
          <a:prstGeom prst="straightConnector1">
            <a:avLst/>
          </a:prstGeom>
          <a:ln w="7937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38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BPA vs IDIQ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19373"/>
            <a:ext cx="8229600" cy="4745200"/>
          </a:xfrm>
        </p:spPr>
        <p:txBody>
          <a:bodyPr/>
          <a:lstStyle/>
          <a:p>
            <a:pPr marL="685800" lvl="1" indent="-347472">
              <a:spcBef>
                <a:spcPts val="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The previous OS2 solution was a BPA. OS3 is an IDIQ. What’s the difference?</a:t>
            </a:r>
          </a:p>
          <a:p>
            <a:pPr marL="685800" lvl="1" indent="-347472">
              <a:spcBef>
                <a:spcPts val="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Basically, a BPA is not a contract – it’s essentially a purchase order placed under an existing GSA contract</a:t>
            </a:r>
          </a:p>
          <a:p>
            <a:pPr marL="1143000" lvl="2" indent="-347472">
              <a:spcBef>
                <a:spcPts val="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In OS2, MAS Schedule 75 served as the base contract to which the OS2 terms and conditions applied</a:t>
            </a:r>
          </a:p>
          <a:p>
            <a:pPr marL="685800" lvl="1" indent="-347472">
              <a:spcBef>
                <a:spcPts val="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An IDIQ contract allows agencies to purchase in OS3 without the additional contractual layer of MAS Schedule. It is simplified to just a stand alone contract and a purchase order. The terms and conditions are already covered in the base contract.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0B55B-C253-734E-AC3A-B1468D3932F3}" type="slidenum">
              <a:rPr lang="en-US" smtClean="0">
                <a:solidFill>
                  <a:schemeClr val="tx1"/>
                </a:solidFill>
              </a:rPr>
              <a:pPr/>
              <a:t>4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542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GSA Advantage payment method selectio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93" y="2006221"/>
            <a:ext cx="8782888" cy="323793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1000" y="6400800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FSSI Overview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5" name="Straight Connector 14" title="Divider Line"/>
          <p:cNvCxnSpPr>
            <a:endCxn id="10" idx="3"/>
          </p:cNvCxnSpPr>
          <p:nvPr/>
        </p:nvCxnSpPr>
        <p:spPr bwMode="auto">
          <a:xfrm>
            <a:off x="1828800" y="6553200"/>
            <a:ext cx="304800" cy="148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2209800" y="6400800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Ordering Procedures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7" name="Straight Connector 16" title="Divider Line"/>
          <p:cNvCxnSpPr/>
          <p:nvPr/>
        </p:nvCxnSpPr>
        <p:spPr bwMode="auto">
          <a:xfrm>
            <a:off x="4114800" y="6553200"/>
            <a:ext cx="304800" cy="148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4495800" y="6400800"/>
            <a:ext cx="2667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</a:rPr>
              <a:t>How to Buy Office Supplies</a:t>
            </a:r>
            <a:endParaRPr lang="en-US" sz="1400" b="1" dirty="0">
              <a:solidFill>
                <a:srgbClr val="C00000"/>
              </a:solidFill>
            </a:endParaRPr>
          </a:p>
        </p:txBody>
      </p:sp>
      <p:cxnSp>
        <p:nvCxnSpPr>
          <p:cNvPr id="18" name="Straight Connector 17" title="Divider Line"/>
          <p:cNvCxnSpPr/>
          <p:nvPr/>
        </p:nvCxnSpPr>
        <p:spPr bwMode="auto">
          <a:xfrm>
            <a:off x="7086600" y="6553200"/>
            <a:ext cx="304800" cy="148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7467600" y="6400800"/>
            <a:ext cx="83820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Contact</a:t>
            </a:r>
            <a:endParaRPr lang="en-US" sz="1400" dirty="0">
              <a:solidFill>
                <a:schemeClr val="tx2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Title 17"/>
          <p:cNvSpPr txBox="1">
            <a:spLocks/>
          </p:cNvSpPr>
          <p:nvPr/>
        </p:nvSpPr>
        <p:spPr>
          <a:xfrm>
            <a:off x="0" y="121672"/>
            <a:ext cx="9144000" cy="52322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latin typeface="Cambria" pitchFamily="18" charset="0"/>
                <a:ea typeface="+mn-ea"/>
                <a:cs typeface="Arial"/>
              </a:rPr>
              <a:t>Pay for your order</a:t>
            </a:r>
            <a:endParaRPr lang="en-US" sz="2800" b="1" dirty="0">
              <a:latin typeface="Cambria" pitchFamily="18" charset="0"/>
              <a:ea typeface="+mn-ea"/>
              <a:cs typeface="Arial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528346" y="733996"/>
            <a:ext cx="8083385" cy="805442"/>
            <a:chOff x="995461" y="3856998"/>
            <a:chExt cx="7153079" cy="745568"/>
          </a:xfrm>
        </p:grpSpPr>
        <p:sp>
          <p:nvSpPr>
            <p:cNvPr id="23" name="Rectangle 22"/>
            <p:cNvSpPr/>
            <p:nvPr/>
          </p:nvSpPr>
          <p:spPr>
            <a:xfrm>
              <a:off x="995461" y="3856998"/>
              <a:ext cx="7153079" cy="745568"/>
            </a:xfrm>
            <a:prstGeom prst="rect">
              <a:avLst/>
            </a:prstGeom>
            <a:solidFill>
              <a:srgbClr val="FFC000">
                <a:alpha val="90000"/>
              </a:srgb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 sz="2400"/>
            </a:p>
          </p:txBody>
        </p:sp>
        <p:sp>
          <p:nvSpPr>
            <p:cNvPr id="24" name="TextBox 15"/>
            <p:cNvSpPr txBox="1"/>
            <p:nvPr/>
          </p:nvSpPr>
          <p:spPr>
            <a:xfrm>
              <a:off x="995461" y="3916885"/>
              <a:ext cx="7153079" cy="6552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dirty="0" smtClean="0">
                  <a:latin typeface="Arial"/>
                  <a:cs typeface="Arial"/>
                </a:rPr>
                <a:t>Select your </a:t>
              </a:r>
              <a:r>
                <a:rPr lang="en-US" sz="2000" b="1" dirty="0" smtClean="0">
                  <a:latin typeface="Arial"/>
                  <a:cs typeface="Arial"/>
                </a:rPr>
                <a:t>Payment Method, </a:t>
              </a:r>
              <a:r>
                <a:rPr lang="en-US" sz="2000" dirty="0" smtClean="0">
                  <a:latin typeface="Arial"/>
                  <a:cs typeface="Arial"/>
                </a:rPr>
                <a:t>then enter your credit card information</a:t>
              </a:r>
              <a:endParaRPr lang="en-US" sz="2000" b="1" i="1" dirty="0">
                <a:latin typeface="Arial"/>
                <a:cs typeface="Arial"/>
              </a:endParaRPr>
            </a:p>
          </p:txBody>
        </p:sp>
      </p:grpSp>
      <p:cxnSp>
        <p:nvCxnSpPr>
          <p:cNvPr id="25" name="Straight Arrow Connector 24"/>
          <p:cNvCxnSpPr/>
          <p:nvPr/>
        </p:nvCxnSpPr>
        <p:spPr>
          <a:xfrm flipV="1">
            <a:off x="195049" y="4012441"/>
            <a:ext cx="855829" cy="382138"/>
          </a:xfrm>
          <a:prstGeom prst="straightConnector1">
            <a:avLst/>
          </a:prstGeom>
          <a:ln w="7937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195049" y="4394579"/>
            <a:ext cx="814885" cy="518615"/>
          </a:xfrm>
          <a:prstGeom prst="straightConnector1">
            <a:avLst/>
          </a:prstGeom>
          <a:ln w="7937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731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GSA Advantage submit order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3" y="2019861"/>
            <a:ext cx="9649825" cy="357685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1000" y="6400800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FSSI Overview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5" name="Straight Connector 14" title="Divider Line"/>
          <p:cNvCxnSpPr>
            <a:endCxn id="10" idx="3"/>
          </p:cNvCxnSpPr>
          <p:nvPr/>
        </p:nvCxnSpPr>
        <p:spPr bwMode="auto">
          <a:xfrm>
            <a:off x="1828800" y="6553200"/>
            <a:ext cx="304800" cy="148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2209800" y="6400800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Ordering Procedures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7" name="Straight Connector 16" title="Divider Line"/>
          <p:cNvCxnSpPr/>
          <p:nvPr/>
        </p:nvCxnSpPr>
        <p:spPr bwMode="auto">
          <a:xfrm>
            <a:off x="4114800" y="6553200"/>
            <a:ext cx="304800" cy="148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4495800" y="6400800"/>
            <a:ext cx="2667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</a:rPr>
              <a:t>How to Buy Office Supplies</a:t>
            </a:r>
            <a:endParaRPr lang="en-US" sz="1400" b="1" dirty="0">
              <a:solidFill>
                <a:srgbClr val="C00000"/>
              </a:solidFill>
            </a:endParaRPr>
          </a:p>
        </p:txBody>
      </p:sp>
      <p:cxnSp>
        <p:nvCxnSpPr>
          <p:cNvPr id="18" name="Straight Connector 17" title="Divider Line"/>
          <p:cNvCxnSpPr/>
          <p:nvPr/>
        </p:nvCxnSpPr>
        <p:spPr bwMode="auto">
          <a:xfrm>
            <a:off x="7086600" y="6553200"/>
            <a:ext cx="304800" cy="148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7467600" y="6400800"/>
            <a:ext cx="83820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Contact</a:t>
            </a:r>
            <a:endParaRPr lang="en-US" sz="1400" dirty="0">
              <a:solidFill>
                <a:schemeClr val="tx2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0" name="Title 17"/>
          <p:cNvSpPr txBox="1">
            <a:spLocks/>
          </p:cNvSpPr>
          <p:nvPr/>
        </p:nvSpPr>
        <p:spPr>
          <a:xfrm>
            <a:off x="0" y="121672"/>
            <a:ext cx="9144000" cy="52322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latin typeface="Cambria" pitchFamily="18" charset="0"/>
                <a:ea typeface="+mn-ea"/>
                <a:cs typeface="Arial"/>
              </a:rPr>
              <a:t>Pay for your order</a:t>
            </a:r>
            <a:endParaRPr lang="en-US" sz="2800" b="1" dirty="0">
              <a:latin typeface="Cambria" pitchFamily="18" charset="0"/>
              <a:ea typeface="+mn-ea"/>
              <a:cs typeface="Arial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2891367" y="733996"/>
            <a:ext cx="3361266" cy="805442"/>
            <a:chOff x="995461" y="3856998"/>
            <a:chExt cx="7153079" cy="745568"/>
          </a:xfrm>
        </p:grpSpPr>
        <p:sp>
          <p:nvSpPr>
            <p:cNvPr id="23" name="Rectangle 22"/>
            <p:cNvSpPr/>
            <p:nvPr/>
          </p:nvSpPr>
          <p:spPr>
            <a:xfrm>
              <a:off x="995461" y="3856998"/>
              <a:ext cx="7153079" cy="745568"/>
            </a:xfrm>
            <a:prstGeom prst="rect">
              <a:avLst/>
            </a:prstGeom>
            <a:solidFill>
              <a:srgbClr val="FFC000">
                <a:alpha val="90000"/>
              </a:srgb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 sz="2400"/>
            </a:p>
          </p:txBody>
        </p:sp>
        <p:sp>
          <p:nvSpPr>
            <p:cNvPr id="24" name="TextBox 15"/>
            <p:cNvSpPr txBox="1"/>
            <p:nvPr/>
          </p:nvSpPr>
          <p:spPr>
            <a:xfrm>
              <a:off x="995461" y="4059333"/>
              <a:ext cx="7153079" cy="37036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dirty="0" smtClean="0">
                  <a:latin typeface="Arial"/>
                  <a:cs typeface="Arial"/>
                </a:rPr>
                <a:t>Select </a:t>
              </a:r>
              <a:r>
                <a:rPr lang="en-US" sz="2000" b="1" dirty="0" smtClean="0">
                  <a:latin typeface="Arial"/>
                  <a:cs typeface="Arial"/>
                </a:rPr>
                <a:t>Submit - Continue</a:t>
              </a:r>
              <a:endParaRPr lang="en-US" sz="2000" b="1" i="1" dirty="0">
                <a:latin typeface="Arial"/>
                <a:cs typeface="Arial"/>
              </a:endParaRPr>
            </a:p>
          </p:txBody>
        </p:sp>
      </p:grpSp>
      <p:cxnSp>
        <p:nvCxnSpPr>
          <p:cNvPr id="25" name="Straight Arrow Connector 24"/>
          <p:cNvCxnSpPr/>
          <p:nvPr/>
        </p:nvCxnSpPr>
        <p:spPr>
          <a:xfrm flipH="1">
            <a:off x="8712105" y="3384644"/>
            <a:ext cx="991453" cy="0"/>
          </a:xfrm>
          <a:prstGeom prst="straightConnector1">
            <a:avLst/>
          </a:prstGeom>
          <a:ln w="7937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37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GSA Advantage process order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" y="1884456"/>
            <a:ext cx="9084520" cy="315156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1000" y="6400800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FSSI Overview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5" name="Straight Connector 14" title="Divider Line"/>
          <p:cNvCxnSpPr>
            <a:endCxn id="10" idx="3"/>
          </p:cNvCxnSpPr>
          <p:nvPr/>
        </p:nvCxnSpPr>
        <p:spPr bwMode="auto">
          <a:xfrm>
            <a:off x="1828800" y="6553200"/>
            <a:ext cx="304800" cy="148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2209800" y="6400800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Ordering Procedures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7" name="Straight Connector 16" title="Divider Line"/>
          <p:cNvCxnSpPr/>
          <p:nvPr/>
        </p:nvCxnSpPr>
        <p:spPr bwMode="auto">
          <a:xfrm>
            <a:off x="4114800" y="6553200"/>
            <a:ext cx="304800" cy="148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4495800" y="6400800"/>
            <a:ext cx="2667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</a:rPr>
              <a:t>How to Buy Office Supplies</a:t>
            </a:r>
            <a:endParaRPr lang="en-US" sz="1400" b="1" dirty="0">
              <a:solidFill>
                <a:srgbClr val="C00000"/>
              </a:solidFill>
            </a:endParaRPr>
          </a:p>
        </p:txBody>
      </p:sp>
      <p:cxnSp>
        <p:nvCxnSpPr>
          <p:cNvPr id="18" name="Straight Connector 17" title="Divider Line"/>
          <p:cNvCxnSpPr/>
          <p:nvPr/>
        </p:nvCxnSpPr>
        <p:spPr bwMode="auto">
          <a:xfrm>
            <a:off x="7086600" y="6553200"/>
            <a:ext cx="304800" cy="148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7467600" y="6400800"/>
            <a:ext cx="83820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Contact</a:t>
            </a:r>
            <a:endParaRPr lang="en-US" sz="1400" dirty="0">
              <a:solidFill>
                <a:schemeClr val="tx2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Title 17"/>
          <p:cNvSpPr txBox="1">
            <a:spLocks/>
          </p:cNvSpPr>
          <p:nvPr/>
        </p:nvSpPr>
        <p:spPr>
          <a:xfrm>
            <a:off x="0" y="121672"/>
            <a:ext cx="9144000" cy="52322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latin typeface="Cambria" pitchFamily="18" charset="0"/>
                <a:ea typeface="+mn-ea"/>
                <a:cs typeface="Arial"/>
              </a:rPr>
              <a:t>Confirm and process your order</a:t>
            </a:r>
            <a:endParaRPr lang="en-US" sz="2800" b="1" dirty="0">
              <a:latin typeface="Cambria" pitchFamily="18" charset="0"/>
              <a:ea typeface="+mn-ea"/>
              <a:cs typeface="Arial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787857" y="733996"/>
            <a:ext cx="5568286" cy="805442"/>
            <a:chOff x="995461" y="3856998"/>
            <a:chExt cx="7153079" cy="745568"/>
          </a:xfrm>
        </p:grpSpPr>
        <p:sp>
          <p:nvSpPr>
            <p:cNvPr id="23" name="Rectangle 22"/>
            <p:cNvSpPr/>
            <p:nvPr/>
          </p:nvSpPr>
          <p:spPr>
            <a:xfrm>
              <a:off x="995461" y="3856998"/>
              <a:ext cx="7153079" cy="745568"/>
            </a:xfrm>
            <a:prstGeom prst="rect">
              <a:avLst/>
            </a:prstGeom>
            <a:solidFill>
              <a:srgbClr val="FFC000">
                <a:alpha val="90000"/>
              </a:srgb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/>
              <a:endParaRPr lang="en-US" sz="2400"/>
            </a:p>
          </p:txBody>
        </p:sp>
        <p:sp>
          <p:nvSpPr>
            <p:cNvPr id="24" name="TextBox 15"/>
            <p:cNvSpPr txBox="1"/>
            <p:nvPr/>
          </p:nvSpPr>
          <p:spPr>
            <a:xfrm>
              <a:off x="995461" y="4059333"/>
              <a:ext cx="7153079" cy="37036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dirty="0" smtClean="0">
                  <a:latin typeface="Arial"/>
                  <a:cs typeface="Arial"/>
                </a:rPr>
                <a:t>Review your order and select </a:t>
              </a:r>
              <a:r>
                <a:rPr lang="en-US" sz="2000" b="1" dirty="0" smtClean="0">
                  <a:latin typeface="Arial"/>
                  <a:cs typeface="Arial"/>
                </a:rPr>
                <a:t>Process Order</a:t>
              </a:r>
              <a:endParaRPr lang="en-US" sz="2000" b="1" i="1" dirty="0">
                <a:latin typeface="Arial"/>
                <a:cs typeface="Arial"/>
              </a:endParaRPr>
            </a:p>
          </p:txBody>
        </p:sp>
      </p:grpSp>
      <p:cxnSp>
        <p:nvCxnSpPr>
          <p:cNvPr id="25" name="Straight Arrow Connector 24"/>
          <p:cNvCxnSpPr/>
          <p:nvPr/>
        </p:nvCxnSpPr>
        <p:spPr>
          <a:xfrm flipH="1">
            <a:off x="8548333" y="2975211"/>
            <a:ext cx="991453" cy="0"/>
          </a:xfrm>
          <a:prstGeom prst="straightConnector1">
            <a:avLst/>
          </a:prstGeom>
          <a:ln w="7937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301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0701" y="2825750"/>
            <a:ext cx="5562599" cy="1206501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DOD EMALL</a:t>
            </a:r>
            <a:endParaRPr lang="en-US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6400800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FSSI Overview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09800" y="6400800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Ordering Procedures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95800" y="6400800"/>
            <a:ext cx="2667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</a:rPr>
              <a:t>How to Buy Office Supplies</a:t>
            </a:r>
            <a:endParaRPr lang="en-US" sz="14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67600" y="6400800"/>
            <a:ext cx="83820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Contact</a:t>
            </a:r>
            <a:endParaRPr lang="en-US" sz="1400" dirty="0">
              <a:solidFill>
                <a:schemeClr val="tx2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7" name="Straight Connector 6"/>
          <p:cNvCxnSpPr>
            <a:endCxn id="3" idx="3"/>
          </p:cNvCxnSpPr>
          <p:nvPr/>
        </p:nvCxnSpPr>
        <p:spPr bwMode="auto">
          <a:xfrm>
            <a:off x="1828800" y="6553200"/>
            <a:ext cx="304800" cy="148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4114800" y="6553200"/>
            <a:ext cx="304800" cy="148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7086600" y="6553200"/>
            <a:ext cx="304800" cy="148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83312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is slide is a screenshot of the DOD emall welcome page.  There is a circle highlighting where you can login."/>
          <p:cNvPicPr>
            <a:picLocks noChangeAspect="1" noChangeArrowheads="1"/>
          </p:cNvPicPr>
          <p:nvPr/>
        </p:nvPicPr>
        <p:blipFill rotWithShape="1">
          <a:blip r:embed="rId3" cstate="print"/>
          <a:srcRect t="11623" r="1095" b="31363"/>
          <a:stretch/>
        </p:blipFill>
        <p:spPr bwMode="auto">
          <a:xfrm>
            <a:off x="0" y="1201003"/>
            <a:ext cx="9144000" cy="4312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Oval 10"/>
          <p:cNvSpPr/>
          <p:nvPr/>
        </p:nvSpPr>
        <p:spPr bwMode="auto">
          <a:xfrm>
            <a:off x="81890" y="2183637"/>
            <a:ext cx="1323830" cy="1214651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6400800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FSSI Overview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09800" y="6400800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Ordering Procedures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95800" y="6400800"/>
            <a:ext cx="2667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</a:rPr>
              <a:t>How to Buy Office Supplies</a:t>
            </a:r>
            <a:endParaRPr lang="en-US" sz="1400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67600" y="6400800"/>
            <a:ext cx="83820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Contact</a:t>
            </a:r>
            <a:endParaRPr lang="en-US" sz="1400" dirty="0">
              <a:solidFill>
                <a:schemeClr val="tx2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2" name="Straight Connector 11"/>
          <p:cNvCxnSpPr>
            <a:endCxn id="7" idx="3"/>
          </p:cNvCxnSpPr>
          <p:nvPr/>
        </p:nvCxnSpPr>
        <p:spPr bwMode="auto">
          <a:xfrm>
            <a:off x="1828800" y="6553200"/>
            <a:ext cx="304800" cy="148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>
            <a:off x="4114800" y="6553200"/>
            <a:ext cx="304800" cy="148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7086600" y="6553200"/>
            <a:ext cx="304800" cy="148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Title 17"/>
          <p:cNvSpPr txBox="1">
            <a:spLocks/>
          </p:cNvSpPr>
          <p:nvPr/>
        </p:nvSpPr>
        <p:spPr>
          <a:xfrm>
            <a:off x="0" y="12488"/>
            <a:ext cx="9144000" cy="103839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r>
              <a:rPr lang="en-US" sz="2800" b="1" dirty="0" smtClean="0">
                <a:latin typeface="Cambria" pitchFamily="18" charset="0"/>
                <a:ea typeface="+mn-ea"/>
                <a:cs typeface="Arial"/>
              </a:rPr>
              <a:t>Access DOD EMALL Online</a:t>
            </a:r>
            <a:br>
              <a:rPr lang="en-US" sz="2800" b="1" dirty="0" smtClean="0">
                <a:latin typeface="Cambria" pitchFamily="18" charset="0"/>
                <a:ea typeface="+mn-ea"/>
                <a:cs typeface="Arial"/>
              </a:rPr>
            </a:br>
            <a:r>
              <a:rPr lang="en-US" sz="2800" i="1" dirty="0">
                <a:latin typeface="Cambria" pitchFamily="18" charset="0"/>
                <a:ea typeface="+mn-ea"/>
                <a:cs typeface="Arial"/>
                <a:hlinkClick r:id="rId4"/>
              </a:rPr>
              <a:t>https://dod-emall.dla.mil</a:t>
            </a:r>
            <a:r>
              <a:rPr lang="en-US" sz="2800" i="1" dirty="0" smtClean="0">
                <a:latin typeface="Cambria" pitchFamily="18" charset="0"/>
                <a:ea typeface="+mn-ea"/>
                <a:cs typeface="Arial"/>
                <a:hlinkClick r:id="rId4"/>
              </a:rPr>
              <a:t>/</a:t>
            </a:r>
            <a:endParaRPr lang="en-US" sz="2800" i="1" dirty="0">
              <a:latin typeface="Cambria" pitchFamily="18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4868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EE6A0-434C-4F7A-BF01-1E2A54DBCDE0}" type="slidenum">
              <a:rPr lang="en-US" smtClean="0"/>
              <a:pPr/>
              <a:t>45</a:t>
            </a:fld>
            <a:endParaRPr lang="en-US" dirty="0"/>
          </a:p>
        </p:txBody>
      </p:sp>
      <p:pic>
        <p:nvPicPr>
          <p:cNvPr id="2050" name="Picture 2" descr="This is a screenshot of the DOD notice and consent banner.  There is a circle around the ok button."/>
          <p:cNvPicPr>
            <a:picLocks noChangeAspect="1" noChangeArrowheads="1"/>
          </p:cNvPicPr>
          <p:nvPr/>
        </p:nvPicPr>
        <p:blipFill>
          <a:blip r:embed="rId3" cstate="print"/>
          <a:srcRect t="10985" r="1294" b="6229"/>
          <a:stretch>
            <a:fillRect/>
          </a:stretch>
        </p:blipFill>
        <p:spPr bwMode="auto">
          <a:xfrm>
            <a:off x="1" y="1487608"/>
            <a:ext cx="9143999" cy="5370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81000" y="6400800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FSSI Overview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9800" y="6400800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Ordering Procedures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95800" y="6400800"/>
            <a:ext cx="2667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</a:rPr>
              <a:t>How to Buy Office Supplies</a:t>
            </a:r>
            <a:endParaRPr lang="en-US" sz="1400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67600" y="6400800"/>
            <a:ext cx="83820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Contact</a:t>
            </a:r>
            <a:endParaRPr lang="en-US" sz="1400" dirty="0">
              <a:solidFill>
                <a:schemeClr val="tx2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0" name="Straight Connector 9"/>
          <p:cNvCxnSpPr>
            <a:endCxn id="5" idx="3"/>
          </p:cNvCxnSpPr>
          <p:nvPr/>
        </p:nvCxnSpPr>
        <p:spPr bwMode="auto">
          <a:xfrm>
            <a:off x="1828800" y="6553200"/>
            <a:ext cx="304800" cy="148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4114800" y="6553200"/>
            <a:ext cx="304800" cy="148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7086600" y="6553200"/>
            <a:ext cx="304800" cy="148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Oval 12"/>
          <p:cNvSpPr/>
          <p:nvPr/>
        </p:nvSpPr>
        <p:spPr bwMode="auto">
          <a:xfrm>
            <a:off x="4267200" y="5063319"/>
            <a:ext cx="773474" cy="709684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18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EE6A0-434C-4F7A-BF01-1E2A54DBCDE0}" type="slidenum">
              <a:rPr lang="en-US" smtClean="0"/>
              <a:pPr/>
              <a:t>46</a:t>
            </a:fld>
            <a:endParaRPr lang="en-US" dirty="0"/>
          </a:p>
        </p:txBody>
      </p:sp>
      <p:pic>
        <p:nvPicPr>
          <p:cNvPr id="3074" name="Picture 2" descr="This is a screenshot of the Certificate Authorization page.  There is a circle around the submit button."/>
          <p:cNvPicPr>
            <a:picLocks noChangeAspect="1" noChangeArrowheads="1"/>
          </p:cNvPicPr>
          <p:nvPr/>
        </p:nvPicPr>
        <p:blipFill>
          <a:blip r:embed="rId3" cstate="print"/>
          <a:srcRect t="11303" r="1095" b="6547"/>
          <a:stretch>
            <a:fillRect/>
          </a:stretch>
        </p:blipFill>
        <p:spPr bwMode="auto">
          <a:xfrm>
            <a:off x="0" y="859809"/>
            <a:ext cx="9144001" cy="5998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81000" y="6400800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FSSI Overview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9800" y="6400800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Ordering Procedures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95800" y="6400800"/>
            <a:ext cx="2667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</a:rPr>
              <a:t>How to Buy Office Supplies</a:t>
            </a:r>
            <a:endParaRPr lang="en-US" sz="1400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67600" y="6400800"/>
            <a:ext cx="83820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Contact</a:t>
            </a:r>
            <a:endParaRPr lang="en-US" sz="1400" dirty="0">
              <a:solidFill>
                <a:schemeClr val="tx2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0" name="Straight Connector 9"/>
          <p:cNvCxnSpPr>
            <a:endCxn id="5" idx="3"/>
          </p:cNvCxnSpPr>
          <p:nvPr/>
        </p:nvCxnSpPr>
        <p:spPr bwMode="auto">
          <a:xfrm>
            <a:off x="1828800" y="6553200"/>
            <a:ext cx="304800" cy="148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4114800" y="6553200"/>
            <a:ext cx="304800" cy="148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7086600" y="6553200"/>
            <a:ext cx="304800" cy="148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Oval 12"/>
          <p:cNvSpPr/>
          <p:nvPr/>
        </p:nvSpPr>
        <p:spPr bwMode="auto">
          <a:xfrm>
            <a:off x="3240210" y="2422466"/>
            <a:ext cx="2643682" cy="1494435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06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EE6A0-434C-4F7A-BF01-1E2A54DBCDE0}" type="slidenum">
              <a:rPr lang="en-US" smtClean="0"/>
              <a:pPr/>
              <a:t>47</a:t>
            </a:fld>
            <a:endParaRPr lang="en-US" dirty="0"/>
          </a:p>
        </p:txBody>
      </p:sp>
      <p:pic>
        <p:nvPicPr>
          <p:cNvPr id="4098" name="Picture 2" descr="This is a screenshot of the emall search page.  There is a circle around the change corridor drop down box and Federal Strategic Sourcing BPAs is highlighted."/>
          <p:cNvPicPr>
            <a:picLocks noChangeAspect="1" noChangeArrowheads="1"/>
          </p:cNvPicPr>
          <p:nvPr/>
        </p:nvPicPr>
        <p:blipFill>
          <a:blip r:embed="rId3" cstate="print"/>
          <a:srcRect t="11622" r="896" b="6547"/>
          <a:stretch>
            <a:fillRect/>
          </a:stretch>
        </p:blipFill>
        <p:spPr bwMode="auto">
          <a:xfrm>
            <a:off x="1" y="627797"/>
            <a:ext cx="9143999" cy="6230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81000" y="6400800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FSSI Overview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9800" y="6400800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Ordering Procedures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95800" y="6400800"/>
            <a:ext cx="2667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</a:rPr>
              <a:t>How to Buy Office Supplies</a:t>
            </a:r>
            <a:endParaRPr lang="en-US" sz="1400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67600" y="6400800"/>
            <a:ext cx="83820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Contact</a:t>
            </a:r>
            <a:endParaRPr lang="en-US" sz="1400" dirty="0">
              <a:solidFill>
                <a:schemeClr val="tx2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0" name="Straight Connector 9"/>
          <p:cNvCxnSpPr>
            <a:endCxn id="5" idx="3"/>
          </p:cNvCxnSpPr>
          <p:nvPr/>
        </p:nvCxnSpPr>
        <p:spPr bwMode="auto">
          <a:xfrm>
            <a:off x="1828800" y="6553200"/>
            <a:ext cx="304800" cy="148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4114800" y="6553200"/>
            <a:ext cx="304800" cy="148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7086600" y="6553200"/>
            <a:ext cx="304800" cy="148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Oval 12"/>
          <p:cNvSpPr/>
          <p:nvPr/>
        </p:nvSpPr>
        <p:spPr bwMode="auto">
          <a:xfrm>
            <a:off x="27296" y="2053982"/>
            <a:ext cx="1323830" cy="2395188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843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This is another screenshot of the search page.  There is a circle around the drop down box where you can search by keyword or nsn/item number.  Another circle is around the list of FSSI BPA holders."/>
          <p:cNvPicPr>
            <a:picLocks noChangeAspect="1" noChangeArrowheads="1"/>
          </p:cNvPicPr>
          <p:nvPr/>
        </p:nvPicPr>
        <p:blipFill>
          <a:blip r:embed="rId3" cstate="print"/>
          <a:srcRect t="10100" r="1310" b="2085"/>
          <a:stretch>
            <a:fillRect/>
          </a:stretch>
        </p:blipFill>
        <p:spPr bwMode="auto">
          <a:xfrm>
            <a:off x="1" y="163764"/>
            <a:ext cx="9144000" cy="6161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81000" y="6400800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FSSI Overview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09800" y="6400800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Ordering Procedures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95800" y="6400800"/>
            <a:ext cx="2667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</a:rPr>
              <a:t>How to Buy Office Supplies</a:t>
            </a:r>
            <a:endParaRPr lang="en-US" sz="1400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67600" y="6400800"/>
            <a:ext cx="83820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Contact</a:t>
            </a:r>
            <a:endParaRPr lang="en-US" sz="1400" dirty="0">
              <a:solidFill>
                <a:schemeClr val="tx2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0" name="Straight Connector 9"/>
          <p:cNvCxnSpPr>
            <a:endCxn id="6" idx="3"/>
          </p:cNvCxnSpPr>
          <p:nvPr/>
        </p:nvCxnSpPr>
        <p:spPr bwMode="auto">
          <a:xfrm>
            <a:off x="1828800" y="6553200"/>
            <a:ext cx="304800" cy="148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4114800" y="6553200"/>
            <a:ext cx="304800" cy="148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>
            <a:off x="7086600" y="6553200"/>
            <a:ext cx="304800" cy="148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Oval 14"/>
          <p:cNvSpPr/>
          <p:nvPr/>
        </p:nvSpPr>
        <p:spPr bwMode="auto">
          <a:xfrm>
            <a:off x="0" y="1787852"/>
            <a:ext cx="1323830" cy="1214651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53615" y="4410495"/>
            <a:ext cx="1190037" cy="1915233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9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EE6A0-434C-4F7A-BF01-1E2A54DBCDE0}" type="slidenum">
              <a:rPr lang="en-US" smtClean="0"/>
              <a:pPr/>
              <a:t>49</a:t>
            </a:fld>
            <a:endParaRPr lang="en-US" dirty="0"/>
          </a:p>
        </p:txBody>
      </p:sp>
      <p:pic>
        <p:nvPicPr>
          <p:cNvPr id="2051" name="Picture 3" descr="This a screenshot of the search results page.  One circle is around the list of items and another around where you would select the number of items to add to the cart."/>
          <p:cNvPicPr>
            <a:picLocks noChangeAspect="1" noChangeArrowheads="1"/>
          </p:cNvPicPr>
          <p:nvPr/>
        </p:nvPicPr>
        <p:blipFill>
          <a:blip r:embed="rId3" cstate="print"/>
          <a:srcRect t="10384" r="1395" b="1943"/>
          <a:stretch>
            <a:fillRect/>
          </a:stretch>
        </p:blipFill>
        <p:spPr bwMode="auto">
          <a:xfrm>
            <a:off x="1" y="245660"/>
            <a:ext cx="9143999" cy="6612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 bwMode="auto">
          <a:xfrm>
            <a:off x="1214642" y="3002503"/>
            <a:ext cx="2347415" cy="3703097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8134065" y="3234516"/>
            <a:ext cx="958754" cy="996291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11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42425"/>
            <a:ext cx="5562599" cy="641022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OS3 Vendors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0B55B-C253-734E-AC3A-B1468D3932F3}" type="slidenum">
              <a:rPr lang="en-US" smtClean="0">
                <a:solidFill>
                  <a:schemeClr val="tx1"/>
                </a:solidFill>
              </a:rPr>
              <a:pPr/>
              <a:t>5</a:t>
            </a:fld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32177" y="1426045"/>
            <a:ext cx="2055079" cy="914400"/>
            <a:chOff x="11456" y="-360094"/>
            <a:chExt cx="2055079" cy="720189"/>
          </a:xfrm>
        </p:grpSpPr>
        <p:sp>
          <p:nvSpPr>
            <p:cNvPr id="28" name="Rectangle 27"/>
            <p:cNvSpPr/>
            <p:nvPr/>
          </p:nvSpPr>
          <p:spPr>
            <a:xfrm>
              <a:off x="11456" y="-360094"/>
              <a:ext cx="2055079" cy="720189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1456" y="-360094"/>
              <a:ext cx="2055079" cy="72018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568" tIns="56896" rIns="99568" bIns="56896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kern="1200" dirty="0" smtClean="0"/>
                <a:t>CLIN 0001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kern="1200" dirty="0" smtClean="0"/>
                <a:t>Full  Catalog</a:t>
              </a:r>
              <a:endParaRPr lang="en-US" b="1" kern="1200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30115" y="2337306"/>
            <a:ext cx="2059202" cy="4213783"/>
            <a:chOff x="9394" y="360094"/>
            <a:chExt cx="2059202" cy="4213783"/>
          </a:xfrm>
        </p:grpSpPr>
        <p:sp>
          <p:nvSpPr>
            <p:cNvPr id="26" name="Rectangle 25"/>
            <p:cNvSpPr/>
            <p:nvPr/>
          </p:nvSpPr>
          <p:spPr>
            <a:xfrm>
              <a:off x="9394" y="360094"/>
              <a:ext cx="2059202" cy="4213783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9394" y="360094"/>
              <a:ext cx="2059202" cy="42137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4676" tIns="74676" rIns="99568" bIns="112014" numCol="1" spcCol="1270" anchor="t" anchorCtr="0">
              <a:noAutofit/>
            </a:bodyPr>
            <a:lstStyle/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400" kern="1200" dirty="0" smtClean="0"/>
                <a:t>Capitol Supply</a:t>
              </a:r>
              <a:endParaRPr lang="en-US" sz="1400" kern="1200" dirty="0"/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400" kern="1200" dirty="0" smtClean="0"/>
                <a:t>Crimson Imaging</a:t>
              </a:r>
              <a:endParaRPr lang="en-US" sz="1400" kern="1200" dirty="0"/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400" kern="1200" dirty="0" smtClean="0"/>
                <a:t>Noble Supply &amp; Logistics</a:t>
              </a:r>
              <a:endParaRPr lang="en-US" sz="1400" kern="1200" dirty="0"/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400" kern="1200" dirty="0" smtClean="0"/>
                <a:t>TSRC</a:t>
              </a:r>
              <a:endParaRPr lang="en-US" sz="1400" kern="1200" dirty="0"/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400" kern="1200" dirty="0" smtClean="0"/>
                <a:t>Document Imaging Dimensions</a:t>
              </a:r>
              <a:endParaRPr lang="en-US" sz="1400" kern="1200" dirty="0"/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400" kern="1200" dirty="0" err="1" smtClean="0"/>
                <a:t>BahFed</a:t>
              </a:r>
              <a:r>
                <a:rPr lang="en-US" sz="1400" kern="1200" dirty="0" smtClean="0"/>
                <a:t> Corp</a:t>
              </a:r>
              <a:endParaRPr lang="en-US" sz="1400" kern="1200" dirty="0"/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400" kern="1200" dirty="0" err="1" smtClean="0"/>
                <a:t>MyOfficeProducts</a:t>
              </a:r>
              <a:endParaRPr lang="en-US" sz="1400" kern="1200" dirty="0"/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400" kern="1200" dirty="0" smtClean="0"/>
                <a:t>Premier &amp; Companies</a:t>
              </a:r>
              <a:endParaRPr lang="en-US" sz="1400" kern="1200" dirty="0"/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400" kern="1200" dirty="0" err="1" smtClean="0"/>
                <a:t>Shoplet</a:t>
              </a:r>
              <a:endParaRPr lang="en-US" sz="1400" kern="1200" dirty="0"/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400" kern="1200" dirty="0" smtClean="0"/>
                <a:t>EZ Print Supplies</a:t>
              </a:r>
              <a:endParaRPr lang="en-US" sz="1400" kern="1200" dirty="0"/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400" kern="1200" dirty="0" smtClean="0"/>
                <a:t>Jacobs Gardner Supply Co </a:t>
              </a:r>
              <a:endParaRPr lang="en-US" sz="1400" kern="1200" dirty="0"/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400" kern="1200" dirty="0" smtClean="0"/>
                <a:t>Capstone Office Products</a:t>
              </a:r>
              <a:endParaRPr lang="en-US" sz="1400" kern="1200" dirty="0"/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400" kern="1200" dirty="0" smtClean="0"/>
                <a:t>MJL Enterprises</a:t>
              </a:r>
              <a:endParaRPr lang="en-US" sz="1400" kern="1200" dirty="0"/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400" kern="1200" dirty="0" smtClean="0"/>
                <a:t>Pacific Ink, Inc.</a:t>
              </a:r>
              <a:endParaRPr lang="en-US" sz="1400" kern="1200" dirty="0"/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400" kern="1200" dirty="0" smtClean="0"/>
                <a:t>Shelby Distributions, Inc.</a:t>
              </a:r>
              <a:endParaRPr lang="en-US" sz="1400" kern="12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491009" y="1417643"/>
            <a:ext cx="2057400" cy="914400"/>
            <a:chOff x="2320417" y="0"/>
            <a:chExt cx="1798715" cy="720189"/>
          </a:xfrm>
        </p:grpSpPr>
        <p:sp>
          <p:nvSpPr>
            <p:cNvPr id="24" name="Rectangle 23"/>
            <p:cNvSpPr/>
            <p:nvPr/>
          </p:nvSpPr>
          <p:spPr>
            <a:xfrm>
              <a:off x="2320417" y="0"/>
              <a:ext cx="1798715" cy="720189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2320417" y="0"/>
              <a:ext cx="1798715" cy="72018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568" tIns="56896" rIns="99568" bIns="56896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kern="1200" dirty="0" smtClean="0"/>
                <a:t>CLIN 0002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kern="1200" dirty="0" smtClean="0"/>
                <a:t>Paper</a:t>
              </a:r>
              <a:endParaRPr lang="en-US" b="1" kern="1200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491009" y="2328904"/>
            <a:ext cx="2057400" cy="4215384"/>
            <a:chOff x="2320417" y="720189"/>
            <a:chExt cx="1798715" cy="3493593"/>
          </a:xfrm>
        </p:grpSpPr>
        <p:sp>
          <p:nvSpPr>
            <p:cNvPr id="22" name="Rectangle 21"/>
            <p:cNvSpPr/>
            <p:nvPr/>
          </p:nvSpPr>
          <p:spPr>
            <a:xfrm>
              <a:off x="2320417" y="720189"/>
              <a:ext cx="1798715" cy="3493593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Rectangle 22"/>
            <p:cNvSpPr/>
            <p:nvPr/>
          </p:nvSpPr>
          <p:spPr>
            <a:xfrm>
              <a:off x="2320417" y="720189"/>
              <a:ext cx="1798715" cy="34935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4676" tIns="74676" rIns="99568" bIns="112014" numCol="1" spcCol="1270" anchor="t" anchorCtr="0">
              <a:noAutofit/>
            </a:bodyPr>
            <a:lstStyle/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400" kern="1200" dirty="0" smtClean="0"/>
                <a:t>Metro Office Products</a:t>
              </a:r>
              <a:endParaRPr lang="en-US" sz="1400" kern="1200" dirty="0"/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400" kern="1200" dirty="0" err="1" smtClean="0"/>
                <a:t>CompuPro</a:t>
              </a:r>
              <a:r>
                <a:rPr lang="en-US" sz="1400" kern="1200" dirty="0" smtClean="0"/>
                <a:t> Global</a:t>
              </a:r>
              <a:endParaRPr lang="en-US" sz="1400" kern="1200" dirty="0"/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400" kern="1200" dirty="0" smtClean="0"/>
                <a:t>Point Nationwide, LLC</a:t>
              </a:r>
              <a:endParaRPr lang="en-US" sz="1400" kern="12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664377" y="1417643"/>
            <a:ext cx="2057400" cy="914400"/>
            <a:chOff x="4370953" y="0"/>
            <a:chExt cx="1798715" cy="720189"/>
          </a:xfrm>
        </p:grpSpPr>
        <p:sp>
          <p:nvSpPr>
            <p:cNvPr id="20" name="Rectangle 19"/>
            <p:cNvSpPr/>
            <p:nvPr/>
          </p:nvSpPr>
          <p:spPr>
            <a:xfrm>
              <a:off x="4370953" y="0"/>
              <a:ext cx="1798715" cy="720189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4370953" y="0"/>
              <a:ext cx="1798715" cy="72018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568" tIns="56896" rIns="99568" bIns="56896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kern="1200" dirty="0" smtClean="0"/>
                <a:t>CLIN 0003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kern="1200" dirty="0" smtClean="0"/>
                <a:t>Toner</a:t>
              </a:r>
              <a:endParaRPr lang="en-US" b="1" kern="12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664377" y="2328904"/>
            <a:ext cx="2057400" cy="4215384"/>
            <a:chOff x="4370953" y="720189"/>
            <a:chExt cx="1798715" cy="3493593"/>
          </a:xfrm>
        </p:grpSpPr>
        <p:sp>
          <p:nvSpPr>
            <p:cNvPr id="18" name="Rectangle 17"/>
            <p:cNvSpPr/>
            <p:nvPr/>
          </p:nvSpPr>
          <p:spPr>
            <a:xfrm>
              <a:off x="4370953" y="720189"/>
              <a:ext cx="1798715" cy="3493593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4370953" y="720189"/>
              <a:ext cx="1798715" cy="34935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4676" tIns="74676" rIns="99568" bIns="112014" numCol="1" spcCol="1270" anchor="t" anchorCtr="0">
              <a:noAutofit/>
            </a:bodyPr>
            <a:lstStyle/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400" kern="1200" dirty="0" smtClean="0"/>
                <a:t>Access Products</a:t>
              </a:r>
              <a:endParaRPr lang="en-US" sz="1400" kern="1200" dirty="0"/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400" kern="1200" dirty="0" smtClean="0"/>
                <a:t>New Century Imaging</a:t>
              </a:r>
              <a:endParaRPr lang="en-US" sz="1400" kern="1200" dirty="0"/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400" kern="1200" dirty="0" smtClean="0"/>
                <a:t>ABM Federal Sales</a:t>
              </a:r>
              <a:endParaRPr lang="en-US" sz="1400" kern="1200" dirty="0"/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400" kern="1200" dirty="0" smtClean="0"/>
                <a:t>ASE Direct</a:t>
              </a:r>
              <a:endParaRPr lang="en-US" sz="1400" kern="1200" dirty="0"/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400" kern="1200" dirty="0" smtClean="0"/>
                <a:t>Alliance Micro</a:t>
              </a:r>
              <a:endParaRPr lang="en-US" sz="1400" kern="1200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878689" y="1417643"/>
            <a:ext cx="2057400" cy="914400"/>
            <a:chOff x="6421489" y="0"/>
            <a:chExt cx="1798715" cy="720189"/>
          </a:xfrm>
        </p:grpSpPr>
        <p:sp>
          <p:nvSpPr>
            <p:cNvPr id="16" name="Rectangle 15"/>
            <p:cNvSpPr/>
            <p:nvPr/>
          </p:nvSpPr>
          <p:spPr>
            <a:xfrm>
              <a:off x="6421489" y="0"/>
              <a:ext cx="1798715" cy="720189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</p:sp>
        <p:sp>
          <p:nvSpPr>
            <p:cNvPr id="17" name="Rectangle 16"/>
            <p:cNvSpPr/>
            <p:nvPr/>
          </p:nvSpPr>
          <p:spPr>
            <a:xfrm>
              <a:off x="6421489" y="0"/>
              <a:ext cx="1798715" cy="72018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568" tIns="56896" rIns="99568" bIns="56896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kern="1200" dirty="0" smtClean="0"/>
                <a:t>CLIN 0004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</a:pPr>
              <a:r>
                <a:rPr lang="en-US" b="1" kern="1200" dirty="0" smtClean="0"/>
                <a:t>On The Go 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kern="1200" dirty="0" smtClean="0"/>
                <a:t>(Full Catalog)</a:t>
              </a:r>
              <a:endParaRPr lang="en-US" b="1" kern="12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852931" y="2328904"/>
            <a:ext cx="2057400" cy="4215384"/>
            <a:chOff x="6395731" y="720189"/>
            <a:chExt cx="1798715" cy="3493593"/>
          </a:xfrm>
        </p:grpSpPr>
        <p:sp>
          <p:nvSpPr>
            <p:cNvPr id="14" name="Rectangle 13"/>
            <p:cNvSpPr/>
            <p:nvPr/>
          </p:nvSpPr>
          <p:spPr>
            <a:xfrm>
              <a:off x="6395731" y="720189"/>
              <a:ext cx="1798715" cy="3493593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6395731" y="720189"/>
              <a:ext cx="1798715" cy="34935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4676" tIns="74676" rIns="99568" bIns="112014" numCol="1" spcCol="1270" anchor="t" anchorCtr="0">
              <a:noAutofit/>
            </a:bodyPr>
            <a:lstStyle/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400" kern="1200" dirty="0" smtClean="0"/>
                <a:t>Office Depot</a:t>
              </a:r>
              <a:endParaRPr lang="en-US" sz="14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48075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his is a screenshot of the cart summary page. There is a circle around the messages and warnings section and another around the purchase details."/>
          <p:cNvPicPr>
            <a:picLocks noChangeAspect="1" noChangeArrowheads="1"/>
          </p:cNvPicPr>
          <p:nvPr/>
        </p:nvPicPr>
        <p:blipFill>
          <a:blip r:embed="rId3" cstate="print"/>
          <a:srcRect t="10072" r="1301" b="2113"/>
          <a:stretch>
            <a:fillRect/>
          </a:stretch>
        </p:blipFill>
        <p:spPr bwMode="auto">
          <a:xfrm>
            <a:off x="0" y="777912"/>
            <a:ext cx="9144001" cy="5370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81000" y="6400800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FSSI Overview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09800" y="6400800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Ordering Procedures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95800" y="6400800"/>
            <a:ext cx="2667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</a:rPr>
              <a:t>How to Buy Office Supplies</a:t>
            </a:r>
            <a:endParaRPr lang="en-US" sz="1400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67600" y="6400800"/>
            <a:ext cx="83820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Contact</a:t>
            </a:r>
            <a:endParaRPr lang="en-US" sz="1400" dirty="0">
              <a:solidFill>
                <a:schemeClr val="tx2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1" name="Straight Connector 10"/>
          <p:cNvCxnSpPr>
            <a:endCxn id="6" idx="3"/>
          </p:cNvCxnSpPr>
          <p:nvPr/>
        </p:nvCxnSpPr>
        <p:spPr bwMode="auto">
          <a:xfrm>
            <a:off x="1828800" y="6553200"/>
            <a:ext cx="304800" cy="148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4114800" y="6553200"/>
            <a:ext cx="304800" cy="148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7086600" y="6553200"/>
            <a:ext cx="304800" cy="148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Oval 14"/>
          <p:cNvSpPr/>
          <p:nvPr/>
        </p:nvSpPr>
        <p:spPr bwMode="auto">
          <a:xfrm>
            <a:off x="852983" y="1501256"/>
            <a:ext cx="4947312" cy="1228298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1166885" y="3630300"/>
            <a:ext cx="7424706" cy="1214651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62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EE6A0-434C-4F7A-BF01-1E2A54DBCDE0}" type="slidenum">
              <a:rPr lang="en-US" smtClean="0"/>
              <a:pPr/>
              <a:t>51</a:t>
            </a:fld>
            <a:endParaRPr lang="en-US" dirty="0"/>
          </a:p>
        </p:txBody>
      </p:sp>
      <p:pic>
        <p:nvPicPr>
          <p:cNvPr id="4098" name="Picture 2" descr="This is a screenshot of the cart summary page."/>
          <p:cNvPicPr>
            <a:picLocks noChangeAspect="1" noChangeArrowheads="1"/>
          </p:cNvPicPr>
          <p:nvPr/>
        </p:nvPicPr>
        <p:blipFill>
          <a:blip r:embed="rId3" cstate="print"/>
          <a:srcRect t="9931" r="1216" b="2397"/>
          <a:stretch>
            <a:fillRect/>
          </a:stretch>
        </p:blipFill>
        <p:spPr bwMode="auto">
          <a:xfrm>
            <a:off x="1" y="1050879"/>
            <a:ext cx="9144000" cy="5807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81000" y="6400800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FSSI Overview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9800" y="6400800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Ordering Procedures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95800" y="6400800"/>
            <a:ext cx="2667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</a:rPr>
              <a:t>How to Buy Office Supplies</a:t>
            </a:r>
            <a:endParaRPr lang="en-US" sz="14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67600" y="6400800"/>
            <a:ext cx="83820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Contact</a:t>
            </a:r>
            <a:endParaRPr lang="en-US" sz="1400" dirty="0">
              <a:solidFill>
                <a:schemeClr val="tx2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9" name="Straight Connector 8"/>
          <p:cNvCxnSpPr>
            <a:endCxn id="5" idx="3"/>
          </p:cNvCxnSpPr>
          <p:nvPr/>
        </p:nvCxnSpPr>
        <p:spPr bwMode="auto">
          <a:xfrm>
            <a:off x="1828800" y="6553200"/>
            <a:ext cx="304800" cy="148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4114800" y="6553200"/>
            <a:ext cx="304800" cy="148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7086600" y="6553200"/>
            <a:ext cx="304800" cy="148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15094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27368"/>
            <a:ext cx="8229600" cy="3722234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  <a:buSzPct val="100000"/>
              <a:buFont typeface="Arial" pitchFamily="34" charset="0"/>
              <a:buChar char="•"/>
            </a:pPr>
            <a:r>
              <a:rPr lang="en-US" sz="2300" dirty="0" smtClean="0">
                <a:latin typeface="Arial" pitchFamily="34" charset="0"/>
                <a:cs typeface="Arial" pitchFamily="34" charset="0"/>
              </a:rPr>
              <a:t>With </a:t>
            </a:r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ReverseAuctions</a:t>
            </a:r>
            <a:r>
              <a:rPr lang="en-US" sz="2300" baseline="30000" dirty="0" err="1" smtClean="0">
                <a:latin typeface="Arial" pitchFamily="34" charset="0"/>
                <a:cs typeface="Arial" pitchFamily="34" charset="0"/>
              </a:rPr>
              <a:t>SM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, OS vendors compete one-on-one for agency business. Through </a:t>
            </a:r>
            <a:r>
              <a:rPr lang="en-US" sz="2300" dirty="0" smtClean="0">
                <a:latin typeface="Arial" pitchFamily="34" charset="0"/>
                <a:cs typeface="Arial" pitchFamily="34" charset="0"/>
                <a:hlinkClick r:id="rId2"/>
              </a:rPr>
              <a:t>www.reverseauctions.gsa.gov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, authorized ordering activity personnel submit a solicitation, then contractors under OS3 can submit bids that compete off of each other’s submitted pricing. </a:t>
            </a:r>
          </a:p>
          <a:p>
            <a:pPr>
              <a:spcBef>
                <a:spcPts val="0"/>
              </a:spcBef>
              <a:spcAft>
                <a:spcPts val="1200"/>
              </a:spcAft>
              <a:buSzPct val="100000"/>
              <a:buFont typeface="Arial" pitchFamily="34" charset="0"/>
              <a:buChar char="•"/>
            </a:pPr>
            <a:r>
              <a:rPr lang="en-US" sz="2300" dirty="0" smtClean="0">
                <a:latin typeface="Arial" pitchFamily="34" charset="0"/>
                <a:cs typeface="Arial" pitchFamily="34" charset="0"/>
              </a:rPr>
              <a:t>An award can then be made to the lowest bidder if it meets the solicitation’s terms and conditions and is technically acceptable. Ordering activity personnel will need a valid GSA </a:t>
            </a:r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eBuy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 user name and password to use this site.</a:t>
            </a:r>
          </a:p>
          <a:p>
            <a:pPr>
              <a:spcBef>
                <a:spcPts val="0"/>
              </a:spcBef>
              <a:spcAft>
                <a:spcPts val="1200"/>
              </a:spcAft>
              <a:buSzPct val="100000"/>
              <a:buFont typeface="Arial" pitchFamily="34" charset="0"/>
              <a:buChar char="•"/>
            </a:pPr>
            <a:r>
              <a:rPr lang="en-US" sz="2300" dirty="0" smtClean="0">
                <a:latin typeface="Arial" pitchFamily="34" charset="0"/>
                <a:cs typeface="Arial" pitchFamily="34" charset="0"/>
              </a:rPr>
              <a:t>Training is available</a:t>
            </a:r>
            <a:endParaRPr lang="en-US" sz="2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1159497"/>
            <a:ext cx="7731457" cy="778485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3600" kern="1200">
                <a:solidFill>
                  <a:srgbClr val="8D8F84"/>
                </a:solidFill>
                <a:latin typeface="Cambria"/>
                <a:ea typeface="+mj-ea"/>
                <a:cs typeface="Cambria"/>
              </a:defRPr>
            </a:lvl1pPr>
          </a:lstStyle>
          <a:p>
            <a:r>
              <a:rPr lang="en-US" dirty="0" err="1">
                <a:solidFill>
                  <a:schemeClr val="tx1"/>
                </a:solidFill>
              </a:rPr>
              <a:t>ReverseAuctions</a:t>
            </a:r>
            <a:r>
              <a:rPr lang="en-US" baseline="30000" dirty="0" err="1">
                <a:solidFill>
                  <a:schemeClr val="tx1"/>
                </a:solidFill>
              </a:rPr>
              <a:t>SM</a:t>
            </a:r>
            <a:r>
              <a:rPr lang="en-US" baseline="30000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through GSA </a:t>
            </a:r>
            <a:r>
              <a:rPr lang="en-US" dirty="0" err="1">
                <a:solidFill>
                  <a:schemeClr val="tx1"/>
                </a:solidFill>
              </a:rPr>
              <a:t>eBuy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0B55B-C253-734E-AC3A-B1468D3932F3}" type="slidenum">
              <a:rPr lang="en-US" smtClean="0"/>
              <a:pPr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185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162800" y="6455226"/>
            <a:ext cx="1905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4E47089-1787-47BE-90FD-85087BE8AD2B}" type="slidenum">
              <a:rPr lang="en-US" smtClean="0"/>
              <a:pPr>
                <a:defRPr/>
              </a:pPr>
              <a:t>53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18778" r="2724" b="4167"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5"/>
          <p:cNvGrpSpPr/>
          <p:nvPr/>
        </p:nvGrpSpPr>
        <p:grpSpPr>
          <a:xfrm>
            <a:off x="2879678" y="988501"/>
            <a:ext cx="3304002" cy="579201"/>
            <a:chOff x="995461" y="3856998"/>
            <a:chExt cx="7153079" cy="745568"/>
          </a:xfrm>
        </p:grpSpPr>
        <p:sp>
          <p:nvSpPr>
            <p:cNvPr id="7" name="Rectangle 6"/>
            <p:cNvSpPr/>
            <p:nvPr/>
          </p:nvSpPr>
          <p:spPr>
            <a:xfrm>
              <a:off x="995461" y="3856998"/>
              <a:ext cx="7153079" cy="745568"/>
            </a:xfrm>
            <a:prstGeom prst="rect">
              <a:avLst/>
            </a:prstGeom>
            <a:solidFill>
              <a:srgbClr val="FFC000">
                <a:alpha val="90000"/>
              </a:srgb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 sz="2400"/>
            </a:p>
          </p:txBody>
        </p:sp>
        <p:sp>
          <p:nvSpPr>
            <p:cNvPr id="9" name="TextBox 15"/>
            <p:cNvSpPr txBox="1"/>
            <p:nvPr/>
          </p:nvSpPr>
          <p:spPr>
            <a:xfrm>
              <a:off x="1076517" y="4027088"/>
              <a:ext cx="7007627" cy="380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dirty="0">
                  <a:latin typeface="Arial"/>
                  <a:cs typeface="Arial"/>
                </a:rPr>
                <a:t>Click on </a:t>
              </a:r>
              <a:r>
                <a:rPr lang="en-US" sz="2000" b="1" dirty="0">
                  <a:latin typeface="Arial"/>
                  <a:cs typeface="Arial"/>
                </a:rPr>
                <a:t>Buyer Login</a:t>
              </a:r>
            </a:p>
          </p:txBody>
        </p:sp>
      </p:grpSp>
      <p:cxnSp>
        <p:nvCxnSpPr>
          <p:cNvPr id="3" name="Straight Arrow Connector 2"/>
          <p:cNvCxnSpPr/>
          <p:nvPr/>
        </p:nvCxnSpPr>
        <p:spPr>
          <a:xfrm flipV="1">
            <a:off x="5964072" y="733085"/>
            <a:ext cx="777922" cy="470786"/>
          </a:xfrm>
          <a:prstGeom prst="straightConnector1">
            <a:avLst/>
          </a:prstGeom>
          <a:ln w="7937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093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162800" y="6455226"/>
            <a:ext cx="1905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4E47089-1787-47BE-90FD-85087BE8AD2B}" type="slidenum">
              <a:rPr lang="en-US" smtClean="0"/>
              <a:pPr>
                <a:defRPr/>
              </a:pPr>
              <a:t>54</a:t>
            </a:fld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 l="13470" t="18750" r="14495" b="1041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7"/>
          <p:cNvGrpSpPr/>
          <p:nvPr/>
        </p:nvGrpSpPr>
        <p:grpSpPr>
          <a:xfrm>
            <a:off x="2468396" y="852518"/>
            <a:ext cx="4385123" cy="785024"/>
            <a:chOff x="995461" y="3856998"/>
            <a:chExt cx="7153079" cy="745568"/>
          </a:xfrm>
        </p:grpSpPr>
        <p:sp>
          <p:nvSpPr>
            <p:cNvPr id="9" name="Rectangle 8"/>
            <p:cNvSpPr/>
            <p:nvPr/>
          </p:nvSpPr>
          <p:spPr>
            <a:xfrm>
              <a:off x="995461" y="3856998"/>
              <a:ext cx="7153079" cy="745568"/>
            </a:xfrm>
            <a:prstGeom prst="rect">
              <a:avLst/>
            </a:prstGeom>
            <a:solidFill>
              <a:srgbClr val="FFC000">
                <a:alpha val="90000"/>
              </a:srgb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 sz="2400"/>
            </a:p>
          </p:txBody>
        </p:sp>
        <p:sp>
          <p:nvSpPr>
            <p:cNvPr id="10" name="TextBox 15"/>
            <p:cNvSpPr txBox="1"/>
            <p:nvPr/>
          </p:nvSpPr>
          <p:spPr>
            <a:xfrm>
              <a:off x="1076518" y="3880931"/>
              <a:ext cx="7007627" cy="6723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dirty="0">
                  <a:latin typeface="Arial" pitchFamily="34" charset="0"/>
                  <a:cs typeface="Arial" pitchFamily="34" charset="0"/>
                </a:rPr>
                <a:t>Enter </a:t>
              </a:r>
              <a:r>
                <a:rPr lang="en-US" sz="2000" b="1" dirty="0">
                  <a:latin typeface="Arial" pitchFamily="34" charset="0"/>
                  <a:cs typeface="Arial" pitchFamily="34" charset="0"/>
                </a:rPr>
                <a:t>User ID </a:t>
              </a:r>
              <a:r>
                <a:rPr lang="en-US" sz="2000" dirty="0">
                  <a:latin typeface="Arial" pitchFamily="34" charset="0"/>
                  <a:cs typeface="Arial" pitchFamily="34" charset="0"/>
                </a:rPr>
                <a:t>and </a:t>
              </a:r>
              <a:r>
                <a:rPr lang="en-US" sz="2000" b="1" dirty="0">
                  <a:latin typeface="Arial" pitchFamily="34" charset="0"/>
                  <a:cs typeface="Arial" pitchFamily="34" charset="0"/>
                </a:rPr>
                <a:t>Password</a:t>
              </a:r>
              <a:r>
                <a:rPr lang="en-US" sz="2000" dirty="0">
                  <a:latin typeface="Arial" pitchFamily="34" charset="0"/>
                  <a:cs typeface="Arial" pitchFamily="34" charset="0"/>
                </a:rPr>
                <a:t> – Same as GSA </a:t>
              </a:r>
              <a:r>
                <a:rPr lang="en-US" sz="2000" dirty="0" err="1">
                  <a:latin typeface="Arial" pitchFamily="34" charset="0"/>
                  <a:cs typeface="Arial" pitchFamily="34" charset="0"/>
                </a:rPr>
                <a:t>eBuy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11" name="Straight Arrow Connector 10"/>
          <p:cNvCxnSpPr/>
          <p:nvPr/>
        </p:nvCxnSpPr>
        <p:spPr>
          <a:xfrm>
            <a:off x="4633415" y="1637542"/>
            <a:ext cx="0" cy="887294"/>
          </a:xfrm>
          <a:prstGeom prst="straightConnector1">
            <a:avLst/>
          </a:prstGeom>
          <a:ln w="7937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183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162800" y="6455226"/>
            <a:ext cx="1905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4E47089-1787-47BE-90FD-85087BE8AD2B}" type="slidenum">
              <a:rPr lang="en-US" smtClean="0"/>
              <a:pPr>
                <a:defRPr/>
              </a:pPr>
              <a:t>55</a:t>
            </a:fld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 l="12299" t="18750" r="14495" b="6250"/>
          <a:stretch>
            <a:fillRect/>
          </a:stretch>
        </p:blipFill>
        <p:spPr bwMode="auto">
          <a:xfrm>
            <a:off x="0" y="0"/>
            <a:ext cx="9144000" cy="6871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7"/>
          <p:cNvGrpSpPr/>
          <p:nvPr/>
        </p:nvGrpSpPr>
        <p:grpSpPr>
          <a:xfrm>
            <a:off x="5016558" y="634143"/>
            <a:ext cx="3539881" cy="785023"/>
            <a:chOff x="995461" y="3856998"/>
            <a:chExt cx="6281267" cy="745568"/>
          </a:xfrm>
        </p:grpSpPr>
        <p:sp>
          <p:nvSpPr>
            <p:cNvPr id="9" name="Rectangle 8"/>
            <p:cNvSpPr/>
            <p:nvPr/>
          </p:nvSpPr>
          <p:spPr>
            <a:xfrm>
              <a:off x="995461" y="3856998"/>
              <a:ext cx="6281267" cy="745568"/>
            </a:xfrm>
            <a:prstGeom prst="rect">
              <a:avLst/>
            </a:prstGeom>
            <a:solidFill>
              <a:srgbClr val="FFC000">
                <a:alpha val="90000"/>
              </a:srgb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 sz="2400"/>
            </a:p>
          </p:txBody>
        </p:sp>
        <p:sp>
          <p:nvSpPr>
            <p:cNvPr id="10" name="TextBox 15"/>
            <p:cNvSpPr txBox="1"/>
            <p:nvPr/>
          </p:nvSpPr>
          <p:spPr>
            <a:xfrm>
              <a:off x="1076519" y="3880931"/>
              <a:ext cx="6027188" cy="67230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To create auction, click </a:t>
              </a:r>
              <a:r>
                <a:rPr lang="en-US" sz="2000" b="1" dirty="0" smtClean="0">
                  <a:latin typeface="Arial" pitchFamily="34" charset="0"/>
                  <a:cs typeface="Arial" pitchFamily="34" charset="0"/>
                </a:rPr>
                <a:t>My Auctions 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tab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11" name="Straight Arrow Connector 10"/>
          <p:cNvCxnSpPr/>
          <p:nvPr/>
        </p:nvCxnSpPr>
        <p:spPr>
          <a:xfrm flipH="1">
            <a:off x="2169994" y="957990"/>
            <a:ext cx="3019718" cy="816219"/>
          </a:xfrm>
          <a:prstGeom prst="straightConnector1">
            <a:avLst/>
          </a:prstGeom>
          <a:ln w="7937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4015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162800" y="6455226"/>
            <a:ext cx="1905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4E47089-1787-47BE-90FD-85087BE8AD2B}" type="slidenum">
              <a:rPr lang="en-US" smtClean="0"/>
              <a:pPr>
                <a:defRPr/>
              </a:pPr>
              <a:t>56</a:t>
            </a:fld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 l="12884" t="17708" r="14495" b="937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8"/>
          <p:cNvGrpSpPr/>
          <p:nvPr/>
        </p:nvGrpSpPr>
        <p:grpSpPr>
          <a:xfrm>
            <a:off x="4620767" y="826884"/>
            <a:ext cx="3513298" cy="605936"/>
            <a:chOff x="995461" y="3856998"/>
            <a:chExt cx="6791078" cy="745568"/>
          </a:xfrm>
        </p:grpSpPr>
        <p:sp>
          <p:nvSpPr>
            <p:cNvPr id="10" name="Rectangle 9"/>
            <p:cNvSpPr/>
            <p:nvPr/>
          </p:nvSpPr>
          <p:spPr>
            <a:xfrm>
              <a:off x="995461" y="3856998"/>
              <a:ext cx="6791078" cy="745568"/>
            </a:xfrm>
            <a:prstGeom prst="rect">
              <a:avLst/>
            </a:prstGeom>
            <a:solidFill>
              <a:srgbClr val="FFC000">
                <a:alpha val="90000"/>
              </a:srgb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 sz="2400"/>
            </a:p>
          </p:txBody>
        </p:sp>
        <p:sp>
          <p:nvSpPr>
            <p:cNvPr id="11" name="TextBox 15"/>
            <p:cNvSpPr txBox="1"/>
            <p:nvPr/>
          </p:nvSpPr>
          <p:spPr>
            <a:xfrm>
              <a:off x="1076519" y="4027085"/>
              <a:ext cx="6710020" cy="380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Click </a:t>
              </a:r>
              <a:r>
                <a:rPr lang="en-US" sz="2000" b="1" dirty="0" smtClean="0">
                  <a:latin typeface="Arial" pitchFamily="34" charset="0"/>
                  <a:cs typeface="Arial" pitchFamily="34" charset="0"/>
                </a:rPr>
                <a:t>Create Auction 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tab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12" name="Straight Arrow Connector 11"/>
          <p:cNvCxnSpPr/>
          <p:nvPr/>
        </p:nvCxnSpPr>
        <p:spPr>
          <a:xfrm flipH="1">
            <a:off x="1132764" y="1132564"/>
            <a:ext cx="3643952" cy="2296436"/>
          </a:xfrm>
          <a:prstGeom prst="straightConnector1">
            <a:avLst/>
          </a:prstGeom>
          <a:ln w="7937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6328527" y="3460780"/>
            <a:ext cx="2569824" cy="785024"/>
            <a:chOff x="995461" y="3856998"/>
            <a:chExt cx="6791078" cy="745568"/>
          </a:xfrm>
        </p:grpSpPr>
        <p:sp>
          <p:nvSpPr>
            <p:cNvPr id="14" name="Rectangle 13"/>
            <p:cNvSpPr/>
            <p:nvPr/>
          </p:nvSpPr>
          <p:spPr>
            <a:xfrm>
              <a:off x="995461" y="3856998"/>
              <a:ext cx="6791078" cy="745568"/>
            </a:xfrm>
            <a:prstGeom prst="rect">
              <a:avLst/>
            </a:prstGeom>
            <a:solidFill>
              <a:srgbClr val="FFC000">
                <a:alpha val="90000"/>
              </a:srgb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 sz="2400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076520" y="3880931"/>
              <a:ext cx="6710019" cy="6723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dirty="0">
                  <a:latin typeface="Arial" pitchFamily="34" charset="0"/>
                  <a:cs typeface="Arial" pitchFamily="34" charset="0"/>
                </a:rPr>
                <a:t>List of Auctions already created</a:t>
              </a:r>
            </a:p>
          </p:txBody>
        </p:sp>
      </p:grpSp>
      <p:cxnSp>
        <p:nvCxnSpPr>
          <p:cNvPr id="16" name="Straight Arrow Connector 15"/>
          <p:cNvCxnSpPr/>
          <p:nvPr/>
        </p:nvCxnSpPr>
        <p:spPr>
          <a:xfrm flipH="1">
            <a:off x="5199797" y="4158801"/>
            <a:ext cx="1443749" cy="1450429"/>
          </a:xfrm>
          <a:prstGeom prst="straightConnector1">
            <a:avLst/>
          </a:prstGeom>
          <a:ln w="7937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279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162800" y="6455226"/>
            <a:ext cx="1905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4E47089-1787-47BE-90FD-85087BE8AD2B}" type="slidenum">
              <a:rPr lang="en-US" smtClean="0"/>
              <a:pPr>
                <a:defRPr/>
              </a:pPr>
              <a:t>57</a:t>
            </a:fld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 l="21669" t="18750" r="23280" b="937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6"/>
          <p:cNvGrpSpPr/>
          <p:nvPr/>
        </p:nvGrpSpPr>
        <p:grpSpPr>
          <a:xfrm>
            <a:off x="5575067" y="2091200"/>
            <a:ext cx="3367628" cy="785023"/>
            <a:chOff x="995461" y="3856998"/>
            <a:chExt cx="6791078" cy="745568"/>
          </a:xfrm>
        </p:grpSpPr>
        <p:sp>
          <p:nvSpPr>
            <p:cNvPr id="8" name="Rectangle 7"/>
            <p:cNvSpPr/>
            <p:nvPr/>
          </p:nvSpPr>
          <p:spPr>
            <a:xfrm>
              <a:off x="995461" y="3856998"/>
              <a:ext cx="6791078" cy="745568"/>
            </a:xfrm>
            <a:prstGeom prst="rect">
              <a:avLst/>
            </a:prstGeom>
            <a:solidFill>
              <a:srgbClr val="FFC000">
                <a:alpha val="90000"/>
              </a:srgb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 sz="2400"/>
            </a:p>
          </p:txBody>
        </p:sp>
        <p:sp>
          <p:nvSpPr>
            <p:cNvPr id="9" name="TextBox 15"/>
            <p:cNvSpPr txBox="1"/>
            <p:nvPr/>
          </p:nvSpPr>
          <p:spPr>
            <a:xfrm>
              <a:off x="1076519" y="3880931"/>
              <a:ext cx="6710020" cy="67230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Select type either </a:t>
              </a:r>
              <a:r>
                <a:rPr lang="en-US" sz="2000" b="1" dirty="0" smtClean="0">
                  <a:latin typeface="Arial" pitchFamily="34" charset="0"/>
                  <a:cs typeface="Arial" pitchFamily="34" charset="0"/>
                </a:rPr>
                <a:t>MAS Contracts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 or </a:t>
              </a:r>
              <a:r>
                <a:rPr lang="en-US" sz="2000" b="1" dirty="0" smtClean="0">
                  <a:latin typeface="Arial" pitchFamily="34" charset="0"/>
                  <a:cs typeface="Arial" pitchFamily="34" charset="0"/>
                </a:rPr>
                <a:t>BPAs</a:t>
              </a:r>
              <a:endParaRPr lang="en-US" sz="2000" b="1" dirty="0"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10" name="Straight Arrow Connector 9"/>
          <p:cNvCxnSpPr/>
          <p:nvPr/>
        </p:nvCxnSpPr>
        <p:spPr>
          <a:xfrm flipH="1">
            <a:off x="4408227" y="2483712"/>
            <a:ext cx="1364776" cy="0"/>
          </a:xfrm>
          <a:prstGeom prst="straightConnector1">
            <a:avLst/>
          </a:prstGeom>
          <a:ln w="7937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9254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162800" y="6455226"/>
            <a:ext cx="1905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4E47089-1787-47BE-90FD-85087BE8AD2B}" type="slidenum">
              <a:rPr lang="en-US" smtClean="0"/>
              <a:pPr>
                <a:defRPr/>
              </a:pPr>
              <a:t>58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t="18750" r="3502" b="1041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6"/>
          <p:cNvGrpSpPr/>
          <p:nvPr/>
        </p:nvGrpSpPr>
        <p:grpSpPr>
          <a:xfrm>
            <a:off x="5030483" y="1789867"/>
            <a:ext cx="2953457" cy="785023"/>
            <a:chOff x="995461" y="3856998"/>
            <a:chExt cx="6791078" cy="745568"/>
          </a:xfrm>
        </p:grpSpPr>
        <p:sp>
          <p:nvSpPr>
            <p:cNvPr id="8" name="Rectangle 7"/>
            <p:cNvSpPr/>
            <p:nvPr/>
          </p:nvSpPr>
          <p:spPr>
            <a:xfrm>
              <a:off x="995461" y="3856998"/>
              <a:ext cx="6791078" cy="745568"/>
            </a:xfrm>
            <a:prstGeom prst="rect">
              <a:avLst/>
            </a:prstGeom>
            <a:solidFill>
              <a:srgbClr val="FFC000">
                <a:alpha val="90000"/>
              </a:srgb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 sz="2400"/>
            </a:p>
          </p:txBody>
        </p:sp>
        <p:sp>
          <p:nvSpPr>
            <p:cNvPr id="9" name="TextBox 15"/>
            <p:cNvSpPr txBox="1"/>
            <p:nvPr/>
          </p:nvSpPr>
          <p:spPr>
            <a:xfrm>
              <a:off x="1076519" y="3880931"/>
              <a:ext cx="6710020" cy="67230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List of current available schedules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10" name="Straight Arrow Connector 9"/>
          <p:cNvCxnSpPr/>
          <p:nvPr/>
        </p:nvCxnSpPr>
        <p:spPr>
          <a:xfrm flipH="1">
            <a:off x="4266207" y="2415654"/>
            <a:ext cx="1083715" cy="1146231"/>
          </a:xfrm>
          <a:prstGeom prst="straightConnector1">
            <a:avLst/>
          </a:prstGeom>
          <a:ln w="7937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360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162800" y="6455226"/>
            <a:ext cx="1905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4E47089-1787-47BE-90FD-85087BE8AD2B}" type="slidenum">
              <a:rPr lang="en-US" smtClean="0"/>
              <a:pPr>
                <a:defRPr/>
              </a:pPr>
              <a:t>59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t="25000" r="3502" b="14583"/>
          <a:stretch>
            <a:fillRect/>
          </a:stretch>
        </p:blipFill>
        <p:spPr bwMode="auto">
          <a:xfrm>
            <a:off x="0" y="0"/>
            <a:ext cx="9144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 t="60417" r="3307" b="10417"/>
          <a:stretch>
            <a:fillRect/>
          </a:stretch>
        </p:blipFill>
        <p:spPr bwMode="auto">
          <a:xfrm>
            <a:off x="0" y="4876800"/>
            <a:ext cx="9144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6"/>
          <p:cNvGrpSpPr/>
          <p:nvPr/>
        </p:nvGrpSpPr>
        <p:grpSpPr>
          <a:xfrm>
            <a:off x="5071427" y="1940000"/>
            <a:ext cx="3403833" cy="648528"/>
            <a:chOff x="995461" y="3856998"/>
            <a:chExt cx="6791078" cy="745568"/>
          </a:xfrm>
        </p:grpSpPr>
        <p:sp>
          <p:nvSpPr>
            <p:cNvPr id="8" name="Rectangle 7"/>
            <p:cNvSpPr/>
            <p:nvPr/>
          </p:nvSpPr>
          <p:spPr>
            <a:xfrm>
              <a:off x="995461" y="3856998"/>
              <a:ext cx="6791078" cy="745568"/>
            </a:xfrm>
            <a:prstGeom prst="rect">
              <a:avLst/>
            </a:prstGeom>
            <a:solidFill>
              <a:srgbClr val="FFC000">
                <a:alpha val="90000"/>
              </a:srgb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 sz="2400"/>
            </a:p>
          </p:txBody>
        </p:sp>
        <p:sp>
          <p:nvSpPr>
            <p:cNvPr id="9" name="TextBox 15"/>
            <p:cNvSpPr txBox="1"/>
            <p:nvPr/>
          </p:nvSpPr>
          <p:spPr>
            <a:xfrm>
              <a:off x="1076519" y="4027085"/>
              <a:ext cx="6710020" cy="380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Select </a:t>
              </a:r>
              <a:r>
                <a:rPr lang="en-US" sz="2000" b="1" dirty="0" smtClean="0">
                  <a:latin typeface="Arial" pitchFamily="34" charset="0"/>
                  <a:cs typeface="Arial" pitchFamily="34" charset="0"/>
                </a:rPr>
                <a:t>FSSI OS3 </a:t>
              </a:r>
              <a:r>
                <a:rPr lang="en-US" sz="2000" dirty="0">
                  <a:latin typeface="Arial" pitchFamily="34" charset="0"/>
                  <a:cs typeface="Arial" pitchFamily="34" charset="0"/>
                </a:rPr>
                <a:t>g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roup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10" name="Straight Arrow Connector 9"/>
          <p:cNvCxnSpPr/>
          <p:nvPr/>
        </p:nvCxnSpPr>
        <p:spPr>
          <a:xfrm flipH="1">
            <a:off x="4667534" y="2415654"/>
            <a:ext cx="682389" cy="805218"/>
          </a:xfrm>
          <a:prstGeom prst="straightConnector1">
            <a:avLst/>
          </a:prstGeom>
          <a:ln w="7937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009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OS3 Goals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19373"/>
            <a:ext cx="8229600" cy="3980926"/>
          </a:xfrm>
        </p:spPr>
        <p:txBody>
          <a:bodyPr/>
          <a:lstStyle/>
          <a:p>
            <a:pPr marL="346075" lvl="1" indent="-346075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Achieve savings (tier discount structure – next slide)</a:t>
            </a:r>
          </a:p>
          <a:p>
            <a:pPr marL="346075" lvl="1" indent="-346075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Capture data</a:t>
            </a:r>
          </a:p>
          <a:p>
            <a:pPr marL="346075" lvl="1" indent="-346075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Enable achievement of socio-economic goals</a:t>
            </a:r>
          </a:p>
          <a:p>
            <a:pPr marL="687388" lvl="1" indent="-346075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Approximately 90% of government spend is projected to go to SB in OS3</a:t>
            </a:r>
          </a:p>
          <a:p>
            <a:pPr marL="346075" lvl="1" indent="-346075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Drive compliance with mandates, acts, orders</a:t>
            </a:r>
          </a:p>
          <a:p>
            <a:pPr marL="346075" lvl="1" indent="-346075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Conform with Agency business practices</a:t>
            </a:r>
          </a:p>
          <a:p>
            <a:pPr marL="346075" lvl="1" indent="-346075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Be easy to use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0B55B-C253-734E-AC3A-B1468D3932F3}" type="slidenum">
              <a:rPr lang="en-US" smtClean="0">
                <a:solidFill>
                  <a:schemeClr val="tx1"/>
                </a:solidFill>
              </a:rPr>
              <a:pPr/>
              <a:t>6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46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162800" y="6455226"/>
            <a:ext cx="1905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4E47089-1787-47BE-90FD-85087BE8AD2B}" type="slidenum">
              <a:rPr lang="en-US" smtClean="0"/>
              <a:pPr>
                <a:defRPr/>
              </a:pPr>
              <a:t>60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t="18750" r="2724" b="31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5"/>
          <p:cNvGrpSpPr/>
          <p:nvPr/>
        </p:nvGrpSpPr>
        <p:grpSpPr>
          <a:xfrm>
            <a:off x="5053323" y="1272371"/>
            <a:ext cx="3827191" cy="785023"/>
            <a:chOff x="995461" y="3856998"/>
            <a:chExt cx="6791078" cy="745568"/>
          </a:xfrm>
        </p:grpSpPr>
        <p:sp>
          <p:nvSpPr>
            <p:cNvPr id="9" name="Rectangle 8"/>
            <p:cNvSpPr/>
            <p:nvPr/>
          </p:nvSpPr>
          <p:spPr>
            <a:xfrm>
              <a:off x="995461" y="3856998"/>
              <a:ext cx="6791078" cy="745568"/>
            </a:xfrm>
            <a:prstGeom prst="rect">
              <a:avLst/>
            </a:prstGeom>
            <a:solidFill>
              <a:srgbClr val="FFC000">
                <a:alpha val="90000"/>
              </a:srgb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 sz="2400"/>
            </a:p>
          </p:txBody>
        </p:sp>
        <p:sp>
          <p:nvSpPr>
            <p:cNvPr id="10" name="TextBox 15"/>
            <p:cNvSpPr txBox="1"/>
            <p:nvPr/>
          </p:nvSpPr>
          <p:spPr>
            <a:xfrm>
              <a:off x="1076519" y="3880931"/>
              <a:ext cx="6710020" cy="67230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Enter RFQ details and select </a:t>
              </a:r>
              <a:r>
                <a:rPr lang="en-US" sz="2000" b="1" dirty="0" smtClean="0">
                  <a:latin typeface="Arial" pitchFamily="34" charset="0"/>
                  <a:cs typeface="Arial" pitchFamily="34" charset="0"/>
                </a:rPr>
                <a:t>Save &amp; Next</a:t>
              </a:r>
              <a:endParaRPr lang="en-US" sz="2000" b="1" dirty="0"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11" name="Straight Arrow Connector 10"/>
          <p:cNvCxnSpPr/>
          <p:nvPr/>
        </p:nvCxnSpPr>
        <p:spPr>
          <a:xfrm flipH="1">
            <a:off x="8689169" y="1898158"/>
            <a:ext cx="1" cy="4557068"/>
          </a:xfrm>
          <a:prstGeom prst="straightConnector1">
            <a:avLst/>
          </a:prstGeom>
          <a:ln w="7937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2104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162800" y="6455226"/>
            <a:ext cx="1905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4E47089-1787-47BE-90FD-85087BE8AD2B}" type="slidenum">
              <a:rPr lang="en-US" smtClean="0"/>
              <a:pPr>
                <a:defRPr/>
              </a:pPr>
              <a:t>61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0" y="4495800"/>
            <a:ext cx="2209800" cy="2362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Enter Auction Details if adding additional line items select add line item  </a:t>
            </a:r>
          </a:p>
        </p:txBody>
      </p:sp>
      <p:sp>
        <p:nvSpPr>
          <p:cNvPr id="6" name="Right Arrow 5"/>
          <p:cNvSpPr/>
          <p:nvPr/>
        </p:nvSpPr>
        <p:spPr bwMode="auto">
          <a:xfrm>
            <a:off x="2209800" y="6629400"/>
            <a:ext cx="3733800" cy="2286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 t="18750" r="3307" b="3125"/>
          <a:stretch>
            <a:fillRect/>
          </a:stretch>
        </p:blipFill>
        <p:spPr bwMode="auto">
          <a:xfrm>
            <a:off x="0" y="4046560"/>
            <a:ext cx="9144000" cy="2541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print"/>
          <a:srcRect t="24074" r="3307" b="33333"/>
          <a:stretch>
            <a:fillRect/>
          </a:stretch>
        </p:blipFill>
        <p:spPr bwMode="auto">
          <a:xfrm>
            <a:off x="0" y="5625152"/>
            <a:ext cx="9144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 t="25000" r="3307" b="3125"/>
          <a:stretch>
            <a:fillRect/>
          </a:stretch>
        </p:blipFill>
        <p:spPr bwMode="auto">
          <a:xfrm>
            <a:off x="0" y="0"/>
            <a:ext cx="9144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oup 9"/>
          <p:cNvGrpSpPr/>
          <p:nvPr/>
        </p:nvGrpSpPr>
        <p:grpSpPr>
          <a:xfrm>
            <a:off x="3994027" y="1351451"/>
            <a:ext cx="4877034" cy="785023"/>
            <a:chOff x="995461" y="3856998"/>
            <a:chExt cx="6791078" cy="745568"/>
          </a:xfrm>
        </p:grpSpPr>
        <p:sp>
          <p:nvSpPr>
            <p:cNvPr id="11" name="Rectangle 10"/>
            <p:cNvSpPr/>
            <p:nvPr/>
          </p:nvSpPr>
          <p:spPr>
            <a:xfrm>
              <a:off x="995461" y="3856998"/>
              <a:ext cx="6791078" cy="745568"/>
            </a:xfrm>
            <a:prstGeom prst="rect">
              <a:avLst/>
            </a:prstGeom>
            <a:solidFill>
              <a:srgbClr val="FFC000">
                <a:alpha val="90000"/>
              </a:srgb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 sz="2400"/>
            </a:p>
          </p:txBody>
        </p:sp>
        <p:sp>
          <p:nvSpPr>
            <p:cNvPr id="12" name="TextBox 15"/>
            <p:cNvSpPr txBox="1"/>
            <p:nvPr/>
          </p:nvSpPr>
          <p:spPr>
            <a:xfrm>
              <a:off x="1076519" y="3880931"/>
              <a:ext cx="6710020" cy="67230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If entering just one line item select </a:t>
              </a:r>
              <a:r>
                <a:rPr lang="en-US" sz="2000" b="1" dirty="0" smtClean="0">
                  <a:latin typeface="Arial" pitchFamily="34" charset="0"/>
                  <a:cs typeface="Arial" pitchFamily="34" charset="0"/>
                </a:rPr>
                <a:t>Add New Line </a:t>
              </a:r>
              <a:r>
                <a:rPr lang="en-US" sz="2000" b="1" dirty="0">
                  <a:latin typeface="Arial" pitchFamily="34" charset="0"/>
                  <a:cs typeface="Arial" pitchFamily="34" charset="0"/>
                </a:rPr>
                <a:t>I</a:t>
              </a:r>
              <a:r>
                <a:rPr lang="en-US" sz="2000" b="1" dirty="0" smtClean="0">
                  <a:latin typeface="Arial" pitchFamily="34" charset="0"/>
                  <a:cs typeface="Arial" pitchFamily="34" charset="0"/>
                </a:rPr>
                <a:t>tem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 and select vendor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13" name="Straight Arrow Connector 12"/>
          <p:cNvCxnSpPr/>
          <p:nvPr/>
        </p:nvCxnSpPr>
        <p:spPr>
          <a:xfrm flipH="1">
            <a:off x="5254388" y="2125764"/>
            <a:ext cx="1030407" cy="1381711"/>
          </a:xfrm>
          <a:prstGeom prst="straightConnector1">
            <a:avLst/>
          </a:prstGeom>
          <a:ln w="7937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9730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/>
          <a:srcRect t="18750" r="2724" b="4167"/>
          <a:stretch>
            <a:fillRect/>
          </a:stretch>
        </p:blipFill>
        <p:spPr bwMode="auto">
          <a:xfrm>
            <a:off x="0" y="3276600"/>
            <a:ext cx="9144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 cstate="print"/>
          <a:srcRect t="18750" r="2724" b="25000"/>
          <a:stretch>
            <a:fillRect/>
          </a:stretch>
        </p:blipFill>
        <p:spPr bwMode="auto">
          <a:xfrm>
            <a:off x="0" y="5105400"/>
            <a:ext cx="9144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 t="18750" r="2724" b="8333"/>
          <a:stretch>
            <a:fillRect/>
          </a:stretch>
        </p:blipFill>
        <p:spPr bwMode="auto">
          <a:xfrm>
            <a:off x="0" y="0"/>
            <a:ext cx="91440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Group 11"/>
          <p:cNvGrpSpPr/>
          <p:nvPr/>
        </p:nvGrpSpPr>
        <p:grpSpPr>
          <a:xfrm>
            <a:off x="1073404" y="4425297"/>
            <a:ext cx="3293893" cy="1309642"/>
            <a:chOff x="995461" y="3856998"/>
            <a:chExt cx="6791078" cy="745568"/>
          </a:xfrm>
        </p:grpSpPr>
        <p:sp>
          <p:nvSpPr>
            <p:cNvPr id="13" name="Rectangle 12"/>
            <p:cNvSpPr/>
            <p:nvPr/>
          </p:nvSpPr>
          <p:spPr>
            <a:xfrm>
              <a:off x="995461" y="3856998"/>
              <a:ext cx="6791078" cy="745568"/>
            </a:xfrm>
            <a:prstGeom prst="rect">
              <a:avLst/>
            </a:prstGeom>
            <a:solidFill>
              <a:srgbClr val="FFC000">
                <a:alpha val="90000"/>
              </a:srgb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TextBox 15"/>
            <p:cNvSpPr txBox="1"/>
            <p:nvPr/>
          </p:nvSpPr>
          <p:spPr>
            <a:xfrm>
              <a:off x="1076519" y="3972131"/>
              <a:ext cx="6710020" cy="48990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If adding additional, fill in additional fields and select </a:t>
              </a:r>
              <a:r>
                <a:rPr lang="en-US" sz="2000" b="1" dirty="0" smtClean="0">
                  <a:latin typeface="Arial" pitchFamily="34" charset="0"/>
                  <a:cs typeface="Arial" pitchFamily="34" charset="0"/>
                </a:rPr>
                <a:t>Save Line Item</a:t>
              </a:r>
              <a:endParaRPr lang="en-US" sz="2000" b="1" dirty="0"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15" name="Straight Arrow Connector 14"/>
          <p:cNvCxnSpPr/>
          <p:nvPr/>
        </p:nvCxnSpPr>
        <p:spPr>
          <a:xfrm>
            <a:off x="4060211" y="5502923"/>
            <a:ext cx="2236971" cy="1102593"/>
          </a:xfrm>
          <a:prstGeom prst="straightConnector1">
            <a:avLst/>
          </a:prstGeom>
          <a:ln w="7937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5527343" y="3231644"/>
            <a:ext cx="3468923" cy="1067408"/>
            <a:chOff x="995461" y="3856998"/>
            <a:chExt cx="6791078" cy="745568"/>
          </a:xfrm>
        </p:grpSpPr>
        <p:sp>
          <p:nvSpPr>
            <p:cNvPr id="18" name="Rectangle 17"/>
            <p:cNvSpPr/>
            <p:nvPr/>
          </p:nvSpPr>
          <p:spPr>
            <a:xfrm>
              <a:off x="995461" y="3856998"/>
              <a:ext cx="6791078" cy="745568"/>
            </a:xfrm>
            <a:prstGeom prst="rect">
              <a:avLst/>
            </a:prstGeom>
            <a:solidFill>
              <a:srgbClr val="FFC000">
                <a:alpha val="90000"/>
              </a:srgb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TextBox 15"/>
            <p:cNvSpPr txBox="1"/>
            <p:nvPr/>
          </p:nvSpPr>
          <p:spPr>
            <a:xfrm>
              <a:off x="1076517" y="3997888"/>
              <a:ext cx="6710022" cy="43839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If no additional line items are being added, click on </a:t>
              </a:r>
              <a:r>
                <a:rPr lang="en-US" sz="2000" b="1" dirty="0" smtClean="0">
                  <a:latin typeface="Arial" pitchFamily="34" charset="0"/>
                  <a:cs typeface="Arial" pitchFamily="34" charset="0"/>
                </a:rPr>
                <a:t>Next</a:t>
              </a:r>
              <a:endParaRPr lang="en-US" sz="20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660107" y="647112"/>
            <a:ext cx="2315060" cy="840916"/>
            <a:chOff x="995461" y="3856998"/>
            <a:chExt cx="6791078" cy="745568"/>
          </a:xfrm>
        </p:grpSpPr>
        <p:sp>
          <p:nvSpPr>
            <p:cNvPr id="21" name="Rectangle 20"/>
            <p:cNvSpPr/>
            <p:nvPr/>
          </p:nvSpPr>
          <p:spPr>
            <a:xfrm>
              <a:off x="995461" y="3856998"/>
              <a:ext cx="6791078" cy="745568"/>
            </a:xfrm>
            <a:prstGeom prst="rect">
              <a:avLst/>
            </a:prstGeom>
            <a:solidFill>
              <a:srgbClr val="FFC000">
                <a:alpha val="90000"/>
              </a:srgb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TextBox 15"/>
            <p:cNvSpPr txBox="1"/>
            <p:nvPr/>
          </p:nvSpPr>
          <p:spPr>
            <a:xfrm>
              <a:off x="1076518" y="3944640"/>
              <a:ext cx="6710021" cy="54489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Line item has been created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23" name="Straight Arrow Connector 22"/>
          <p:cNvCxnSpPr/>
          <p:nvPr/>
        </p:nvCxnSpPr>
        <p:spPr>
          <a:xfrm flipH="1">
            <a:off x="5186150" y="982639"/>
            <a:ext cx="1610435" cy="0"/>
          </a:xfrm>
          <a:prstGeom prst="straightConnector1">
            <a:avLst/>
          </a:prstGeom>
          <a:ln w="7937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8616289" y="4121624"/>
            <a:ext cx="0" cy="2579629"/>
          </a:xfrm>
          <a:prstGeom prst="straightConnector1">
            <a:avLst/>
          </a:prstGeom>
          <a:ln w="7937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325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t="25000" r="3502" b="31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8"/>
          <p:cNvGrpSpPr/>
          <p:nvPr/>
        </p:nvGrpSpPr>
        <p:grpSpPr>
          <a:xfrm>
            <a:off x="5177049" y="1513825"/>
            <a:ext cx="3811229" cy="931234"/>
            <a:chOff x="995461" y="3856998"/>
            <a:chExt cx="6791078" cy="745568"/>
          </a:xfrm>
        </p:grpSpPr>
        <p:sp>
          <p:nvSpPr>
            <p:cNvPr id="10" name="Rectangle 9"/>
            <p:cNvSpPr/>
            <p:nvPr/>
          </p:nvSpPr>
          <p:spPr>
            <a:xfrm>
              <a:off x="995461" y="3856998"/>
              <a:ext cx="6791078" cy="745568"/>
            </a:xfrm>
            <a:prstGeom prst="rect">
              <a:avLst/>
            </a:prstGeom>
            <a:solidFill>
              <a:srgbClr val="FFC000">
                <a:alpha val="90000"/>
              </a:srgb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TextBox 15"/>
            <p:cNvSpPr txBox="1"/>
            <p:nvPr/>
          </p:nvSpPr>
          <p:spPr>
            <a:xfrm>
              <a:off x="1076519" y="3971888"/>
              <a:ext cx="6710020" cy="49039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Select </a:t>
              </a:r>
              <a:r>
                <a:rPr lang="en-US" sz="2000" b="1" dirty="0" smtClean="0">
                  <a:latin typeface="Arial" pitchFamily="34" charset="0"/>
                  <a:cs typeface="Arial" pitchFamily="34" charset="0"/>
                </a:rPr>
                <a:t>Auction ID 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that is created then select </a:t>
              </a:r>
              <a:r>
                <a:rPr lang="en-US" sz="2000" b="1" dirty="0" smtClean="0">
                  <a:latin typeface="Arial" pitchFamily="34" charset="0"/>
                  <a:cs typeface="Arial" pitchFamily="34" charset="0"/>
                </a:rPr>
                <a:t>Line Item</a:t>
              </a:r>
              <a:endParaRPr lang="en-US" sz="2000" b="1" dirty="0"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12" name="Straight Arrow Connector 11"/>
          <p:cNvCxnSpPr/>
          <p:nvPr/>
        </p:nvCxnSpPr>
        <p:spPr>
          <a:xfrm flipH="1">
            <a:off x="4585649" y="2310787"/>
            <a:ext cx="777921" cy="732664"/>
          </a:xfrm>
          <a:prstGeom prst="straightConnector1">
            <a:avLst/>
          </a:prstGeom>
          <a:ln w="7937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5786651" y="4303431"/>
            <a:ext cx="2759687" cy="731334"/>
            <a:chOff x="995461" y="3856998"/>
            <a:chExt cx="6791078" cy="745568"/>
          </a:xfrm>
        </p:grpSpPr>
        <p:sp>
          <p:nvSpPr>
            <p:cNvPr id="15" name="Rectangle 14"/>
            <p:cNvSpPr/>
            <p:nvPr/>
          </p:nvSpPr>
          <p:spPr>
            <a:xfrm>
              <a:off x="995461" y="3856998"/>
              <a:ext cx="6791078" cy="745568"/>
            </a:xfrm>
            <a:prstGeom prst="rect">
              <a:avLst/>
            </a:prstGeom>
            <a:solidFill>
              <a:srgbClr val="FFC000">
                <a:alpha val="90000"/>
              </a:srgb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076519" y="3879371"/>
              <a:ext cx="6710020" cy="6754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Select </a:t>
              </a:r>
              <a:r>
                <a:rPr lang="en-US" sz="2000" b="1" dirty="0" smtClean="0">
                  <a:latin typeface="Arial" pitchFamily="34" charset="0"/>
                  <a:cs typeface="Arial" pitchFamily="34" charset="0"/>
                </a:rPr>
                <a:t>View Vendors</a:t>
              </a:r>
              <a:endParaRPr lang="en-US" sz="2000" b="1" dirty="0"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17" name="Straight Arrow Connector 16"/>
          <p:cNvCxnSpPr/>
          <p:nvPr/>
        </p:nvCxnSpPr>
        <p:spPr>
          <a:xfrm flipV="1">
            <a:off x="8407021" y="3330054"/>
            <a:ext cx="0" cy="1119881"/>
          </a:xfrm>
          <a:prstGeom prst="straightConnector1">
            <a:avLst/>
          </a:prstGeom>
          <a:ln w="7937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58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 t="18750" r="3502" b="9375"/>
          <a:stretch>
            <a:fillRect/>
          </a:stretch>
        </p:blipFill>
        <p:spPr bwMode="auto">
          <a:xfrm>
            <a:off x="0" y="3286816"/>
            <a:ext cx="9144000" cy="3536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 t="18750" r="2724" b="3125"/>
          <a:stretch>
            <a:fillRect/>
          </a:stretch>
        </p:blipFill>
        <p:spPr bwMode="auto">
          <a:xfrm>
            <a:off x="0" y="-3433"/>
            <a:ext cx="9144000" cy="3374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oup 9"/>
          <p:cNvGrpSpPr/>
          <p:nvPr/>
        </p:nvGrpSpPr>
        <p:grpSpPr>
          <a:xfrm>
            <a:off x="5431809" y="2933729"/>
            <a:ext cx="3565752" cy="910385"/>
            <a:chOff x="995461" y="3856998"/>
            <a:chExt cx="6791078" cy="745568"/>
          </a:xfrm>
        </p:grpSpPr>
        <p:sp>
          <p:nvSpPr>
            <p:cNvPr id="11" name="Rectangle 10"/>
            <p:cNvSpPr/>
            <p:nvPr/>
          </p:nvSpPr>
          <p:spPr>
            <a:xfrm>
              <a:off x="995461" y="3856998"/>
              <a:ext cx="6791078" cy="745568"/>
            </a:xfrm>
            <a:prstGeom prst="rect">
              <a:avLst/>
            </a:prstGeom>
            <a:solidFill>
              <a:srgbClr val="FFC000">
                <a:alpha val="90000"/>
              </a:srgb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TextBox 15"/>
            <p:cNvSpPr txBox="1"/>
            <p:nvPr/>
          </p:nvSpPr>
          <p:spPr>
            <a:xfrm>
              <a:off x="1076519" y="3971887"/>
              <a:ext cx="6710020" cy="49039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If adding attachments, select </a:t>
              </a:r>
              <a:r>
                <a:rPr lang="en-US" sz="2000" b="1" dirty="0" smtClean="0">
                  <a:latin typeface="Arial" pitchFamily="34" charset="0"/>
                  <a:cs typeface="Arial" pitchFamily="34" charset="0"/>
                </a:rPr>
                <a:t>Save and Next</a:t>
              </a:r>
              <a:endParaRPr lang="en-US" sz="2000" b="1" dirty="0"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16" name="Straight Arrow Connector 15"/>
          <p:cNvCxnSpPr/>
          <p:nvPr/>
        </p:nvCxnSpPr>
        <p:spPr>
          <a:xfrm>
            <a:off x="8598350" y="3644737"/>
            <a:ext cx="0" cy="2810489"/>
          </a:xfrm>
          <a:prstGeom prst="straightConnector1">
            <a:avLst/>
          </a:prstGeom>
          <a:ln w="7937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268041" y="4517411"/>
            <a:ext cx="3857916" cy="928049"/>
            <a:chOff x="995461" y="3856998"/>
            <a:chExt cx="6791078" cy="745568"/>
          </a:xfrm>
        </p:grpSpPr>
        <p:sp>
          <p:nvSpPr>
            <p:cNvPr id="18" name="Rectangle 17"/>
            <p:cNvSpPr/>
            <p:nvPr/>
          </p:nvSpPr>
          <p:spPr>
            <a:xfrm>
              <a:off x="995461" y="3856998"/>
              <a:ext cx="6791078" cy="745568"/>
            </a:xfrm>
            <a:prstGeom prst="rect">
              <a:avLst/>
            </a:prstGeom>
            <a:solidFill>
              <a:srgbClr val="FFC000">
                <a:alpha val="90000"/>
              </a:srgb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TextBox 15"/>
            <p:cNvSpPr txBox="1"/>
            <p:nvPr/>
          </p:nvSpPr>
          <p:spPr>
            <a:xfrm>
              <a:off x="1076519" y="4010800"/>
              <a:ext cx="6710020" cy="41256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If not adding any attachments, click </a:t>
              </a:r>
              <a:r>
                <a:rPr lang="en-US" sz="2000" b="1" dirty="0" smtClean="0">
                  <a:latin typeface="Arial" pitchFamily="34" charset="0"/>
                  <a:cs typeface="Arial" pitchFamily="34" charset="0"/>
                </a:rPr>
                <a:t>Save and Finalize</a:t>
              </a:r>
              <a:endParaRPr lang="en-US" sz="2000" b="1" dirty="0"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20" name="Straight Arrow Connector 19"/>
          <p:cNvCxnSpPr/>
          <p:nvPr/>
        </p:nvCxnSpPr>
        <p:spPr>
          <a:xfrm>
            <a:off x="3753134" y="5254388"/>
            <a:ext cx="3152633" cy="1200838"/>
          </a:xfrm>
          <a:prstGeom prst="straightConnector1">
            <a:avLst/>
          </a:prstGeom>
          <a:ln w="7937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572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t="18750" r="2724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7"/>
          <p:cNvGrpSpPr/>
          <p:nvPr/>
        </p:nvGrpSpPr>
        <p:grpSpPr>
          <a:xfrm>
            <a:off x="5459104" y="2767887"/>
            <a:ext cx="3538458" cy="1076227"/>
            <a:chOff x="995461" y="3856998"/>
            <a:chExt cx="6791078" cy="745568"/>
          </a:xfrm>
        </p:grpSpPr>
        <p:sp>
          <p:nvSpPr>
            <p:cNvPr id="9" name="Rectangle 8"/>
            <p:cNvSpPr/>
            <p:nvPr/>
          </p:nvSpPr>
          <p:spPr>
            <a:xfrm>
              <a:off x="995461" y="3856998"/>
              <a:ext cx="6791078" cy="745568"/>
            </a:xfrm>
            <a:prstGeom prst="rect">
              <a:avLst/>
            </a:prstGeom>
            <a:solidFill>
              <a:srgbClr val="FFC000">
                <a:alpha val="90000"/>
              </a:srgb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 sz="2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TextBox 15"/>
            <p:cNvSpPr txBox="1"/>
            <p:nvPr/>
          </p:nvSpPr>
          <p:spPr>
            <a:xfrm>
              <a:off x="1076519" y="3971887"/>
              <a:ext cx="6710020" cy="49039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dirty="0">
                  <a:latin typeface="Arial" pitchFamily="34" charset="0"/>
                  <a:cs typeface="Arial" pitchFamily="34" charset="0"/>
                </a:rPr>
                <a:t>Add attachments and then </a:t>
              </a:r>
              <a:r>
                <a:rPr lang="en-US" sz="2000" b="1" dirty="0" smtClean="0">
                  <a:latin typeface="Arial" pitchFamily="34" charset="0"/>
                  <a:cs typeface="Arial" pitchFamily="34" charset="0"/>
                </a:rPr>
                <a:t>Review </a:t>
              </a:r>
              <a:r>
                <a:rPr lang="en-US" sz="2000" b="1" dirty="0">
                  <a:latin typeface="Arial" pitchFamily="34" charset="0"/>
                  <a:cs typeface="Arial" pitchFamily="34" charset="0"/>
                </a:rPr>
                <a:t>and </a:t>
              </a:r>
              <a:r>
                <a:rPr lang="en-US" sz="2000" b="1" dirty="0" smtClean="0">
                  <a:latin typeface="Arial" pitchFamily="34" charset="0"/>
                  <a:cs typeface="Arial" pitchFamily="34" charset="0"/>
                </a:rPr>
                <a:t>Finalize </a:t>
              </a:r>
              <a:endParaRPr lang="en-US" sz="2000" b="1" dirty="0"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11" name="Straight Arrow Connector 10"/>
          <p:cNvCxnSpPr/>
          <p:nvPr/>
        </p:nvCxnSpPr>
        <p:spPr>
          <a:xfrm>
            <a:off x="8598350" y="3644737"/>
            <a:ext cx="0" cy="2810489"/>
          </a:xfrm>
          <a:prstGeom prst="straightConnector1">
            <a:avLst/>
          </a:prstGeom>
          <a:ln w="7937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3698543" y="3534770"/>
            <a:ext cx="2060812" cy="805218"/>
          </a:xfrm>
          <a:prstGeom prst="straightConnector1">
            <a:avLst/>
          </a:prstGeom>
          <a:ln w="7937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491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 t="18750" r="2724" b="13542"/>
          <a:stretch>
            <a:fillRect/>
          </a:stretch>
        </p:blipFill>
        <p:spPr bwMode="auto">
          <a:xfrm>
            <a:off x="0" y="0"/>
            <a:ext cx="9144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 t="41667" r="3307" b="12500"/>
          <a:stretch>
            <a:fillRect/>
          </a:stretch>
        </p:blipFill>
        <p:spPr bwMode="auto">
          <a:xfrm>
            <a:off x="0" y="4495800"/>
            <a:ext cx="9144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6"/>
          <p:cNvGrpSpPr/>
          <p:nvPr/>
        </p:nvGrpSpPr>
        <p:grpSpPr>
          <a:xfrm>
            <a:off x="5158854" y="2192691"/>
            <a:ext cx="3838707" cy="1023615"/>
            <a:chOff x="995461" y="3856998"/>
            <a:chExt cx="6791078" cy="745568"/>
          </a:xfrm>
        </p:grpSpPr>
        <p:sp>
          <p:nvSpPr>
            <p:cNvPr id="8" name="Rectangle 7"/>
            <p:cNvSpPr/>
            <p:nvPr/>
          </p:nvSpPr>
          <p:spPr>
            <a:xfrm>
              <a:off x="995461" y="3856998"/>
              <a:ext cx="6791078" cy="745568"/>
            </a:xfrm>
            <a:prstGeom prst="rect">
              <a:avLst/>
            </a:prstGeom>
            <a:solidFill>
              <a:srgbClr val="FFC000">
                <a:alpha val="90000"/>
              </a:srgb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 sz="2400"/>
            </a:p>
          </p:txBody>
        </p:sp>
        <p:sp>
          <p:nvSpPr>
            <p:cNvPr id="9" name="TextBox 15"/>
            <p:cNvSpPr txBox="1"/>
            <p:nvPr/>
          </p:nvSpPr>
          <p:spPr>
            <a:xfrm>
              <a:off x="1076519" y="3971887"/>
              <a:ext cx="6710020" cy="49039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dirty="0">
                  <a:latin typeface="Arial" pitchFamily="34" charset="0"/>
                  <a:cs typeface="Arial" pitchFamily="34" charset="0"/>
                </a:rPr>
                <a:t>Final review of auction details and then 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click </a:t>
              </a:r>
              <a:r>
                <a:rPr lang="en-US" sz="2000" b="1" dirty="0" smtClean="0">
                  <a:latin typeface="Arial" pitchFamily="34" charset="0"/>
                  <a:cs typeface="Arial" pitchFamily="34" charset="0"/>
                </a:rPr>
                <a:t>Finalize</a:t>
              </a:r>
              <a:endParaRPr lang="en-US" sz="2000" b="1" dirty="0"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10" name="Straight Arrow Connector 9"/>
          <p:cNvCxnSpPr/>
          <p:nvPr/>
        </p:nvCxnSpPr>
        <p:spPr>
          <a:xfrm>
            <a:off x="7997849" y="3068678"/>
            <a:ext cx="0" cy="3470141"/>
          </a:xfrm>
          <a:prstGeom prst="straightConnector1">
            <a:avLst/>
          </a:prstGeom>
          <a:ln w="7937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3318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2" cstate="print"/>
          <a:srcRect t="43750" r="2724" b="32292"/>
          <a:stretch>
            <a:fillRect/>
          </a:stretch>
        </p:blipFill>
        <p:spPr bwMode="auto">
          <a:xfrm>
            <a:off x="0" y="4572000"/>
            <a:ext cx="9144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print"/>
          <a:srcRect t="25000" r="2724" b="13542"/>
          <a:stretch>
            <a:fillRect/>
          </a:stretch>
        </p:blipFill>
        <p:spPr bwMode="auto">
          <a:xfrm>
            <a:off x="0" y="0"/>
            <a:ext cx="9144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6"/>
          <p:cNvGrpSpPr/>
          <p:nvPr/>
        </p:nvGrpSpPr>
        <p:grpSpPr>
          <a:xfrm>
            <a:off x="4708474" y="2783744"/>
            <a:ext cx="3947890" cy="1046705"/>
            <a:chOff x="995461" y="3856998"/>
            <a:chExt cx="6791078" cy="745568"/>
          </a:xfrm>
        </p:grpSpPr>
        <p:sp>
          <p:nvSpPr>
            <p:cNvPr id="8" name="Rectangle 7"/>
            <p:cNvSpPr/>
            <p:nvPr/>
          </p:nvSpPr>
          <p:spPr>
            <a:xfrm>
              <a:off x="995461" y="3856998"/>
              <a:ext cx="6791078" cy="745568"/>
            </a:xfrm>
            <a:prstGeom prst="rect">
              <a:avLst/>
            </a:prstGeom>
            <a:solidFill>
              <a:srgbClr val="FFC000">
                <a:alpha val="90000"/>
              </a:srgb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 sz="2400"/>
            </a:p>
          </p:txBody>
        </p:sp>
        <p:sp>
          <p:nvSpPr>
            <p:cNvPr id="9" name="TextBox 15"/>
            <p:cNvSpPr txBox="1"/>
            <p:nvPr/>
          </p:nvSpPr>
          <p:spPr>
            <a:xfrm>
              <a:off x="1076519" y="3971887"/>
              <a:ext cx="6710020" cy="49039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Auction has been finalized and sent out to the vendors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68840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4038600" y="2667000"/>
            <a:ext cx="4495800" cy="914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Auction is know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listed on your dashboard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0" y="3886200"/>
            <a:ext cx="6096000" cy="3048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Down Arrow 6"/>
          <p:cNvSpPr/>
          <p:nvPr/>
        </p:nvSpPr>
        <p:spPr bwMode="auto">
          <a:xfrm rot="1889382">
            <a:off x="4399479" y="3480363"/>
            <a:ext cx="264254" cy="534056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 t="25000" r="2724" b="28125"/>
          <a:stretch>
            <a:fillRect/>
          </a:stretch>
        </p:blipFill>
        <p:spPr bwMode="auto">
          <a:xfrm>
            <a:off x="0" y="1143000"/>
            <a:ext cx="9144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val 8"/>
          <p:cNvSpPr/>
          <p:nvPr/>
        </p:nvSpPr>
        <p:spPr bwMode="auto">
          <a:xfrm>
            <a:off x="152400" y="3962400"/>
            <a:ext cx="3581400" cy="4572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347415" y="4801392"/>
            <a:ext cx="4899547" cy="1010395"/>
            <a:chOff x="995461" y="3856998"/>
            <a:chExt cx="6791078" cy="745568"/>
          </a:xfrm>
        </p:grpSpPr>
        <p:sp>
          <p:nvSpPr>
            <p:cNvPr id="14" name="Rectangle 13"/>
            <p:cNvSpPr/>
            <p:nvPr/>
          </p:nvSpPr>
          <p:spPr>
            <a:xfrm>
              <a:off x="995461" y="3856998"/>
              <a:ext cx="6791078" cy="745568"/>
            </a:xfrm>
            <a:prstGeom prst="rect">
              <a:avLst/>
            </a:prstGeom>
            <a:solidFill>
              <a:srgbClr val="FFC000">
                <a:alpha val="90000"/>
              </a:srgb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 sz="2400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076518" y="3971887"/>
              <a:ext cx="6710021" cy="49039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dirty="0">
                  <a:latin typeface="Arial" pitchFamily="34" charset="0"/>
                  <a:cs typeface="Arial" pitchFamily="34" charset="0"/>
                </a:rPr>
                <a:t>Auction 568 will now show up on your dashboard and </a:t>
              </a:r>
              <a:r>
                <a:rPr lang="en-US" sz="2000" b="1" dirty="0" smtClean="0">
                  <a:latin typeface="Arial" pitchFamily="34" charset="0"/>
                  <a:cs typeface="Arial" pitchFamily="34" charset="0"/>
                </a:rPr>
                <a:t>My Auctions </a:t>
              </a:r>
              <a:r>
                <a:rPr lang="en-US" sz="2000" dirty="0">
                  <a:latin typeface="Arial" pitchFamily="34" charset="0"/>
                  <a:cs typeface="Arial" pitchFamily="34" charset="0"/>
                </a:rPr>
                <a:t>tab</a:t>
              </a:r>
            </a:p>
          </p:txBody>
        </p:sp>
      </p:grpSp>
      <p:cxnSp>
        <p:nvCxnSpPr>
          <p:cNvPr id="16" name="Straight Arrow Connector 15"/>
          <p:cNvCxnSpPr/>
          <p:nvPr/>
        </p:nvCxnSpPr>
        <p:spPr>
          <a:xfrm flipH="1" flipV="1">
            <a:off x="1943100" y="2320119"/>
            <a:ext cx="2840657" cy="2496709"/>
          </a:xfrm>
          <a:prstGeom prst="straightConnector1">
            <a:avLst/>
          </a:prstGeom>
          <a:ln w="7937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3318288" y="4213331"/>
            <a:ext cx="1465469" cy="603497"/>
          </a:xfrm>
          <a:prstGeom prst="straightConnector1">
            <a:avLst/>
          </a:prstGeom>
          <a:ln w="7937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0B55B-C253-734E-AC3A-B1468D3932F3}" type="slidenum">
              <a:rPr lang="en-US" smtClean="0"/>
              <a:pPr/>
              <a:t>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54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052285"/>
            <a:ext cx="7499444" cy="1206501"/>
          </a:xfrm>
        </p:spPr>
        <p:txBody>
          <a:bodyPr/>
          <a:lstStyle/>
          <a:p>
            <a:r>
              <a:rPr lang="en-US" sz="2400" dirty="0" smtClean="0">
                <a:solidFill>
                  <a:schemeClr val="tx1"/>
                </a:solidFill>
                <a:latin typeface="Cambria" pitchFamily="18" charset="0"/>
                <a:cs typeface="Arial" pitchFamily="34" charset="0"/>
              </a:rPr>
              <a:t>Visit the Reverse Auction page on GSA Interact</a:t>
            </a:r>
            <a:endParaRPr lang="en-US" sz="2400" i="1" dirty="0">
              <a:solidFill>
                <a:schemeClr val="tx1"/>
              </a:solidFill>
              <a:latin typeface="Cambria" pitchFamily="18" charset="0"/>
              <a:cs typeface="Arial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0B55B-C253-734E-AC3A-B1468D3932F3}" type="slidenum">
              <a:rPr lang="en-US" smtClean="0"/>
              <a:pPr/>
              <a:t>69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76" y="1815150"/>
            <a:ext cx="7492620" cy="4851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90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Value to the Customer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016" y="1819373"/>
            <a:ext cx="8229600" cy="4212937"/>
          </a:xfrm>
        </p:spPr>
        <p:txBody>
          <a:bodyPr/>
          <a:lstStyle/>
          <a:p>
            <a:pPr lvl="1" indent="-346075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Government Savings</a:t>
            </a:r>
          </a:p>
          <a:p>
            <a:pPr lvl="2" indent="-346075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Total spend in FSSI OS2 was $866.2 million</a:t>
            </a:r>
          </a:p>
          <a:p>
            <a:pPr lvl="2" indent="-346075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Cumulative savings average 13.62% ($115.4M), with an average savings rate of 16.50% in FY13</a:t>
            </a:r>
          </a:p>
          <a:p>
            <a:pPr lvl="1" indent="-346075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Data Collection</a:t>
            </a:r>
          </a:p>
          <a:p>
            <a:pPr lvl="2" indent="-346075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Identified top 1,000 office supplies purchased by government; leveraged buying power for those items</a:t>
            </a:r>
          </a:p>
          <a:p>
            <a:pPr lvl="1" indent="-346075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Enable Agency Socio-economic Goals</a:t>
            </a:r>
          </a:p>
          <a:p>
            <a:pPr lvl="2" indent="-346075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Over 75% of FSSI OS2 spend went to small businesses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0B55B-C253-734E-AC3A-B1468D3932F3}" type="slidenum">
              <a:rPr lang="en-US" smtClean="0">
                <a:solidFill>
                  <a:schemeClr val="tx1"/>
                </a:solidFill>
              </a:rPr>
              <a:pPr/>
              <a:t>7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409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052285"/>
            <a:ext cx="7499444" cy="1206501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Cambria" pitchFamily="18" charset="0"/>
                <a:cs typeface="Arial" pitchFamily="34" charset="0"/>
              </a:rPr>
              <a:t>Other Purchasing Channels Available</a:t>
            </a:r>
            <a:endParaRPr lang="en-US" i="1" dirty="0">
              <a:solidFill>
                <a:schemeClr val="tx1"/>
              </a:solidFill>
              <a:latin typeface="Cambria" pitchFamily="18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63848"/>
            <a:ext cx="8229600" cy="3722234"/>
          </a:xfrm>
        </p:spPr>
        <p:txBody>
          <a:bodyPr>
            <a:noAutofit/>
          </a:bodyPr>
          <a:lstStyle/>
          <a:p>
            <a:pPr marL="227013" lvl="1" indent="-227013">
              <a:spcBef>
                <a:spcPts val="0"/>
              </a:spcBef>
              <a:spcAft>
                <a:spcPts val="1200"/>
              </a:spcAft>
              <a:buClr>
                <a:srgbClr val="F6BC1C"/>
              </a:buClr>
              <a:buSzPct val="100000"/>
              <a:buFont typeface="Arial" pitchFamily="34" charset="0"/>
              <a:buChar char="•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Agency virtual stores</a:t>
            </a:r>
          </a:p>
          <a:p>
            <a:pPr marL="227013" lvl="1" indent="-227013">
              <a:spcBef>
                <a:spcPts val="0"/>
              </a:spcBef>
              <a:spcAft>
                <a:spcPts val="1200"/>
              </a:spcAft>
              <a:buClr>
                <a:srgbClr val="F6BC1C"/>
              </a:buClr>
              <a:buSzPct val="100000"/>
              <a:buFont typeface="Arial" pitchFamily="34" charset="0"/>
              <a:buChar char="•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Vendors websites</a:t>
            </a:r>
          </a:p>
          <a:p>
            <a:pPr marL="227013" lvl="1" indent="-227013">
              <a:spcBef>
                <a:spcPts val="0"/>
              </a:spcBef>
              <a:spcAft>
                <a:spcPts val="1200"/>
              </a:spcAft>
              <a:buClr>
                <a:srgbClr val="F6BC1C"/>
              </a:buClr>
              <a:buSzPct val="100000"/>
              <a:buFont typeface="Arial" pitchFamily="34" charset="0"/>
              <a:buChar char="•"/>
            </a:pPr>
            <a:r>
              <a:rPr lang="en-US" sz="2400" dirty="0" err="1">
                <a:latin typeface="Arial" pitchFamily="34" charset="0"/>
                <a:cs typeface="Arial" pitchFamily="34" charset="0"/>
              </a:rPr>
              <a:t>DoD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Emall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227013" lvl="1" indent="-227013">
              <a:spcBef>
                <a:spcPts val="0"/>
              </a:spcBef>
              <a:spcAft>
                <a:spcPts val="1200"/>
              </a:spcAft>
              <a:buClr>
                <a:srgbClr val="F6BC1C"/>
              </a:buClr>
              <a:buSzPct val="100000"/>
              <a:buFont typeface="Arial" pitchFamily="34" charset="0"/>
              <a:buChar char="•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Phone, fax, or directly with the vendor</a:t>
            </a:r>
          </a:p>
          <a:p>
            <a:pPr marL="227013" lvl="1" indent="-227013">
              <a:spcBef>
                <a:spcPts val="0"/>
              </a:spcBef>
              <a:spcAft>
                <a:spcPts val="1200"/>
              </a:spcAft>
              <a:buClr>
                <a:srgbClr val="F6BC1C"/>
              </a:buClr>
              <a:buSzPct val="100000"/>
              <a:buFont typeface="Arial" pitchFamily="34" charset="0"/>
              <a:buChar char="•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OS3 pricing for walk-in customers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99824" y="5361437"/>
            <a:ext cx="7544352" cy="954107"/>
            <a:chOff x="995461" y="3764012"/>
            <a:chExt cx="7153079" cy="906153"/>
          </a:xfrm>
        </p:grpSpPr>
        <p:sp>
          <p:nvSpPr>
            <p:cNvPr id="6" name="Rectangle 5"/>
            <p:cNvSpPr/>
            <p:nvPr/>
          </p:nvSpPr>
          <p:spPr>
            <a:xfrm>
              <a:off x="995461" y="3856998"/>
              <a:ext cx="7153079" cy="745568"/>
            </a:xfrm>
            <a:prstGeom prst="rect">
              <a:avLst/>
            </a:prstGeom>
            <a:ln>
              <a:solidFill>
                <a:schemeClr val="tx2">
                  <a:alpha val="9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 sz="2400"/>
            </a:p>
          </p:txBody>
        </p:sp>
        <p:sp>
          <p:nvSpPr>
            <p:cNvPr id="7" name="TextBox 15"/>
            <p:cNvSpPr txBox="1"/>
            <p:nvPr/>
          </p:nvSpPr>
          <p:spPr>
            <a:xfrm>
              <a:off x="1076517" y="3764012"/>
              <a:ext cx="7007627" cy="90615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en-US" sz="2800" b="1" i="1" dirty="0"/>
                <a:t>However, GSA Advantage! </a:t>
              </a:r>
              <a:r>
                <a:rPr lang="en-US" sz="2800" b="1" i="1" dirty="0" smtClean="0"/>
                <a:t>is </a:t>
              </a:r>
              <a:r>
                <a:rPr lang="en-US" sz="2800" b="1" i="1" dirty="0"/>
                <a:t>the simplest to use and best for tracking agency spend!</a:t>
              </a:r>
            </a:p>
          </p:txBody>
        </p:sp>
      </p:grp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0B55B-C253-734E-AC3A-B1468D3932F3}" type="slidenum">
              <a:rPr lang="en-US" smtClean="0"/>
              <a:pPr/>
              <a:t>70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33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390104" y="2387221"/>
            <a:ext cx="8839200" cy="4117075"/>
          </a:xfrm>
          <a:prstGeom prst="rect">
            <a:avLst/>
          </a:prstGeom>
        </p:spPr>
        <p:txBody>
          <a:bodyPr>
            <a:noAutofit/>
          </a:bodyPr>
          <a:lstStyle>
            <a:lvl1pPr marL="227013" indent="-227013" algn="l" defTabSz="457200" rtl="0" eaLnBrk="1" latinLnBrk="0" hangingPunct="1">
              <a:spcBef>
                <a:spcPct val="20000"/>
              </a:spcBef>
              <a:buClr>
                <a:srgbClr val="F6BC1C"/>
              </a:buClr>
              <a:buSzPct val="75000"/>
              <a:buFont typeface="Courier New"/>
              <a:buChar char="o"/>
              <a:defRPr sz="2400" kern="1200">
                <a:solidFill>
                  <a:schemeClr val="tx1"/>
                </a:solidFill>
                <a:latin typeface="Franklin Gothic Book"/>
                <a:ea typeface="+mn-ea"/>
                <a:cs typeface="Franklin Gothic Book"/>
              </a:defRPr>
            </a:lvl1pPr>
            <a:lvl2pPr marL="454025" indent="-231775" algn="l" defTabSz="457200" rtl="0" eaLnBrk="1" latinLnBrk="0" hangingPunct="1">
              <a:spcBef>
                <a:spcPct val="20000"/>
              </a:spcBef>
              <a:buClr>
                <a:srgbClr val="FBCC19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Franklin Gothic Book"/>
                <a:ea typeface="+mn-ea"/>
                <a:cs typeface="Franklin Gothic Book"/>
              </a:defRPr>
            </a:lvl2pPr>
            <a:lvl3pPr marL="688975" indent="-228600" algn="l" defTabSz="457200" rtl="0" eaLnBrk="1" latinLnBrk="0" hangingPunct="1">
              <a:spcBef>
                <a:spcPct val="20000"/>
              </a:spcBef>
              <a:buClr>
                <a:srgbClr val="F6BC1C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Franklin Gothic Book"/>
                <a:ea typeface="+mn-ea"/>
                <a:cs typeface="Franklin Gothic Book"/>
              </a:defRPr>
            </a:lvl3pPr>
            <a:lvl4pPr marL="915988" indent="-225425" algn="l" defTabSz="457200" rtl="0" eaLnBrk="1" latinLnBrk="0" hangingPunct="1">
              <a:spcBef>
                <a:spcPct val="20000"/>
              </a:spcBef>
              <a:buClr>
                <a:srgbClr val="F6BC1C"/>
              </a:buClr>
              <a:buFont typeface="Arial"/>
              <a:buChar char="•"/>
              <a:tabLst/>
              <a:defRPr sz="1800" kern="1200">
                <a:solidFill>
                  <a:schemeClr val="tx1"/>
                </a:solidFill>
                <a:latin typeface="Franklin Gothic Book"/>
                <a:ea typeface="+mn-ea"/>
                <a:cs typeface="Franklin Gothic Book"/>
              </a:defRPr>
            </a:lvl4pPr>
            <a:lvl5pPr marL="1141413" indent="-228600" algn="l" defTabSz="455613" rtl="0" eaLnBrk="1" latinLnBrk="0" hangingPunct="1">
              <a:spcBef>
                <a:spcPct val="20000"/>
              </a:spcBef>
              <a:buClr>
                <a:srgbClr val="F6BC1C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Franklin Gothic Book"/>
                <a:ea typeface="+mn-ea"/>
                <a:cs typeface="Franklin Gothic Boo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7013" lvl="1" indent="-227013">
              <a:spcBef>
                <a:spcPts val="0"/>
              </a:spcBef>
              <a:spcAft>
                <a:spcPts val="1200"/>
              </a:spcAft>
              <a:buClr>
                <a:srgbClr val="F6BC1C"/>
              </a:buClr>
              <a:buSzPct val="100000"/>
              <a:buFont typeface="Arial" pitchFamily="34" charset="0"/>
              <a:buChar char="•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You are encouraged to follow your agency procedures or order from the FSSI OS3 contract on GSA Advantage</a:t>
            </a:r>
          </a:p>
          <a:p>
            <a:pPr marL="227013" lvl="1" indent="-227013">
              <a:spcBef>
                <a:spcPts val="0"/>
              </a:spcBef>
              <a:spcAft>
                <a:spcPts val="1200"/>
              </a:spcAft>
              <a:buClr>
                <a:srgbClr val="F6BC1C"/>
              </a:buClr>
              <a:buSzPct val="100000"/>
              <a:buFont typeface="Arial" pitchFamily="34" charset="0"/>
              <a:buChar char="•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You may order directly from the vendors. Please first ensure that an item is on the FSSI OS3 contract before ordering. </a:t>
            </a:r>
          </a:p>
          <a:p>
            <a:pPr marL="227013" lvl="1" indent="-227013">
              <a:spcBef>
                <a:spcPts val="0"/>
              </a:spcBef>
              <a:spcAft>
                <a:spcPts val="1200"/>
              </a:spcAft>
              <a:buClr>
                <a:srgbClr val="F6BC1C"/>
              </a:buClr>
              <a:buSzPct val="100000"/>
              <a:buFont typeface="Arial" pitchFamily="34" charset="0"/>
              <a:buChar char="•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If you order an FSSI item directly from the vendor with your purchase card, you will get the FSSI pricing.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57728" y="1372373"/>
            <a:ext cx="8428545" cy="785024"/>
            <a:chOff x="995461" y="3856998"/>
            <a:chExt cx="7153079" cy="745568"/>
          </a:xfrm>
        </p:grpSpPr>
        <p:sp>
          <p:nvSpPr>
            <p:cNvPr id="6" name="Rectangle 5"/>
            <p:cNvSpPr/>
            <p:nvPr/>
          </p:nvSpPr>
          <p:spPr>
            <a:xfrm>
              <a:off x="995461" y="3856998"/>
              <a:ext cx="7153079" cy="745568"/>
            </a:xfrm>
            <a:prstGeom prst="rect">
              <a:avLst/>
            </a:prstGeom>
            <a:ln>
              <a:solidFill>
                <a:schemeClr val="tx2">
                  <a:alpha val="9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 sz="2400"/>
            </a:p>
          </p:txBody>
        </p:sp>
        <p:sp>
          <p:nvSpPr>
            <p:cNvPr id="7" name="TextBox 15"/>
            <p:cNvSpPr txBox="1"/>
            <p:nvPr/>
          </p:nvSpPr>
          <p:spPr>
            <a:xfrm>
              <a:off x="1076517" y="3968627"/>
              <a:ext cx="7007627" cy="49692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b="1" i="1" dirty="0"/>
                <a:t>Can I order directly from an OS3 Vendor?</a:t>
              </a:r>
            </a:p>
          </p:txBody>
        </p:sp>
      </p:grp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0B55B-C253-734E-AC3A-B1468D3932F3}" type="slidenum">
              <a:rPr lang="en-US" smtClean="0"/>
              <a:pPr/>
              <a:t>71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54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Cambria" pitchFamily="18" charset="0"/>
                <a:cs typeface="Arial" pitchFamily="34" charset="0"/>
              </a:rPr>
              <a:t>Information 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2648"/>
            <a:ext cx="8229600" cy="3722234"/>
          </a:xfrm>
        </p:spPr>
        <p:txBody>
          <a:bodyPr>
            <a:noAutofit/>
          </a:bodyPr>
          <a:lstStyle/>
          <a:p>
            <a:pPr marL="468313" indent="-346075">
              <a:spcBef>
                <a:spcPts val="0"/>
              </a:spcBef>
              <a:spcAft>
                <a:spcPts val="1200"/>
              </a:spcAft>
              <a:buSzPct val="100000"/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  <a:hlinkClick r:id="rId3"/>
              </a:rPr>
              <a:t>http://www.strategicsourcing.gov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marL="808038" lvl="1" indent="-346075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Agency guidance documents</a:t>
            </a:r>
          </a:p>
          <a:p>
            <a:pPr marL="808038" lvl="1" indent="-346075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How-to videos (coming soon)</a:t>
            </a:r>
          </a:p>
          <a:p>
            <a:pPr marL="808038" lvl="1" indent="-346075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OS3 and agency performance reports (ETA Q2 2015)</a:t>
            </a:r>
          </a:p>
          <a:p>
            <a:pPr marL="468313" indent="-346075">
              <a:spcBef>
                <a:spcPts val="0"/>
              </a:spcBef>
              <a:spcAft>
                <a:spcPts val="1200"/>
              </a:spcAft>
              <a:buSzPct val="100000"/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  <a:hlinkClick r:id="rId4"/>
              </a:rPr>
              <a:t>http://www.gsa.gov/os3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</a:p>
          <a:p>
            <a:pPr marL="808038" lvl="1" indent="-346075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List of all vendors with information</a:t>
            </a:r>
          </a:p>
          <a:p>
            <a:pPr marL="808038" lvl="1" indent="-346075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GSA contact information </a:t>
            </a:r>
          </a:p>
          <a:p>
            <a:pPr marL="808038" lvl="1" indent="-346075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Ordering guide and links to purchasing websites</a:t>
            </a:r>
          </a:p>
          <a:p>
            <a:pPr marL="468313" indent="-346075">
              <a:spcBef>
                <a:spcPts val="0"/>
              </a:spcBef>
              <a:spcAft>
                <a:spcPts val="1200"/>
              </a:spcAft>
              <a:buSzPct val="100000"/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  <a:hlinkClick r:id="rId5"/>
              </a:rPr>
              <a:t>http://www.gsa.gov/csd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marL="808038" lvl="1" indent="-346075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Find your local GSA Customer Service Director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0B55B-C253-734E-AC3A-B1468D3932F3}" type="slidenum">
              <a:rPr lang="en-US" smtClean="0"/>
              <a:pPr/>
              <a:t>72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22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30740" y="1772656"/>
            <a:ext cx="8682521" cy="923827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ambria" pitchFamily="18" charset="0"/>
                <a:cs typeface="Arial" pitchFamily="34" charset="0"/>
              </a:rPr>
              <a:t>Thank You!</a:t>
            </a:r>
            <a:endParaRPr lang="en-US" i="1" dirty="0">
              <a:solidFill>
                <a:schemeClr val="tx1"/>
              </a:solidFill>
              <a:latin typeface="Cambria" pitchFamily="18" charset="0"/>
              <a:cs typeface="Arial" pitchFamily="34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6200" y="2856321"/>
            <a:ext cx="8839200" cy="3620679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 smtClean="0">
                <a:latin typeface="+mn-lt"/>
                <a:cs typeface="Arial" pitchFamily="34" charset="0"/>
              </a:rPr>
              <a:t>For more information, please feel free to contact the</a:t>
            </a: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 smtClean="0">
                <a:latin typeface="+mn-lt"/>
                <a:cs typeface="Arial" pitchFamily="34" charset="0"/>
              </a:rPr>
              <a:t>GSA OS3 Program Team at:</a:t>
            </a: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endParaRPr lang="en-US" dirty="0" smtClean="0">
              <a:latin typeface="+mn-lt"/>
              <a:cs typeface="Arial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4000" dirty="0" smtClean="0">
                <a:latin typeface="+mn-lt"/>
                <a:cs typeface="Arial" pitchFamily="34" charset="0"/>
                <a:hlinkClick r:id="rId3"/>
              </a:rPr>
              <a:t>FSSI.officesupplies@gsa.gov</a:t>
            </a:r>
            <a:r>
              <a:rPr lang="en-US" sz="4000" dirty="0" smtClean="0">
                <a:latin typeface="+mn-lt"/>
                <a:cs typeface="Arial" pitchFamily="34" charset="0"/>
              </a:rPr>
              <a:t> </a:t>
            </a:r>
            <a:endParaRPr lang="en-US" sz="4000" dirty="0">
              <a:latin typeface="+mn-lt"/>
              <a:cs typeface="Arial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0B55B-C253-734E-AC3A-B1468D3932F3}" type="slidenum">
              <a:rPr lang="en-US" smtClean="0"/>
              <a:pPr/>
              <a:t>73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09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FSSI OS2 Final Metrics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19373"/>
            <a:ext cx="8229600" cy="4062812"/>
          </a:xfrm>
        </p:spPr>
        <p:txBody>
          <a:bodyPr/>
          <a:lstStyle/>
          <a:p>
            <a:pPr marL="346075" lvl="1" indent="-346075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Savings through FSSI = $146.4M</a:t>
            </a:r>
          </a:p>
          <a:p>
            <a:pPr marL="346075" lvl="1" indent="-346075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Spend through FSSI = $866.2M</a:t>
            </a:r>
          </a:p>
          <a:p>
            <a:pPr marL="346075" lvl="1" indent="-346075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Small Business Utilization = 75.43%</a:t>
            </a:r>
          </a:p>
          <a:p>
            <a:pPr marL="346075" lvl="1" indent="-346075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 err="1">
                <a:latin typeface="Arial" pitchFamily="34" charset="0"/>
                <a:cs typeface="Arial" pitchFamily="34" charset="0"/>
              </a:rPr>
              <a:t>AbilityOne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Utilization = 18.61%</a:t>
            </a:r>
          </a:p>
          <a:p>
            <a:pPr marL="346075" lvl="1" indent="-346075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Green Items (EPP or CPG) = 27.54%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0B55B-C253-734E-AC3A-B1468D3932F3}" type="slidenum">
              <a:rPr lang="en-US" smtClean="0">
                <a:solidFill>
                  <a:schemeClr val="tx1"/>
                </a:solidFill>
              </a:rPr>
              <a:pPr/>
              <a:t>8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33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986296"/>
            <a:ext cx="6735169" cy="1206501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OS2 Successes and Final Metrics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0B55B-C253-734E-AC3A-B1468D3932F3}" type="slidenum">
              <a:rPr lang="en-US" smtClean="0">
                <a:solidFill>
                  <a:schemeClr val="tx1"/>
                </a:solidFill>
              </a:rPr>
              <a:pPr/>
              <a:t>9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347" y="1733267"/>
            <a:ext cx="8907307" cy="4802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89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1701</TotalTime>
  <Words>3547</Words>
  <Application>Microsoft Office PowerPoint</Application>
  <PresentationFormat>On-screen Show (4:3)</PresentationFormat>
  <Paragraphs>617</Paragraphs>
  <Slides>73</Slides>
  <Notes>36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74" baseType="lpstr">
      <vt:lpstr>Office Theme</vt:lpstr>
      <vt:lpstr>FSSI for Office Supplies Third Generation</vt:lpstr>
      <vt:lpstr>Agenda</vt:lpstr>
      <vt:lpstr>FSSI OS3 Overview</vt:lpstr>
      <vt:lpstr>BPA vs IDIQ</vt:lpstr>
      <vt:lpstr>OS3 Vendors</vt:lpstr>
      <vt:lpstr>OS3 Goals</vt:lpstr>
      <vt:lpstr>Value to the Customer</vt:lpstr>
      <vt:lpstr>FSSI OS2 Final Metrics</vt:lpstr>
      <vt:lpstr>OS2 Successes and Final Metrics</vt:lpstr>
      <vt:lpstr>OS2 Successes and Final Metrics</vt:lpstr>
      <vt:lpstr>OS2 Successes and Final Metrics</vt:lpstr>
      <vt:lpstr>OS3 Discounts</vt:lpstr>
      <vt:lpstr>OS3 Pricing – Delivery Order Tier Discounts</vt:lpstr>
      <vt:lpstr>Dynamic Market Pricing Strategy</vt:lpstr>
      <vt:lpstr>Ordering Procedure for Orders At Or Below the Micro Purchase Threshold ($3,000)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Tax Exemption</vt:lpstr>
      <vt:lpstr>PowerPoint Presentation</vt:lpstr>
      <vt:lpstr>PowerPoint Presentation</vt:lpstr>
      <vt:lpstr>GSA Advantage!</vt:lpstr>
      <vt:lpstr>Access GSA Advantage! Online https://www.gsaadvantage.gov </vt:lpstr>
      <vt:lpstr>Log in to GSA Advantage!</vt:lpstr>
      <vt:lpstr>Access the FSSI Office Supply BPAs</vt:lpstr>
      <vt:lpstr>Find your desired product within the FSSI store</vt:lpstr>
      <vt:lpstr>Find your desired product within the FSSI store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DOD EMALL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Visit the Reverse Auction page on GSA Interact</vt:lpstr>
      <vt:lpstr>Other Purchasing Channels Available</vt:lpstr>
      <vt:lpstr>PowerPoint Presentation</vt:lpstr>
      <vt:lpstr>Information Sources</vt:lpstr>
      <vt:lpstr>Thank You!</vt:lpstr>
    </vt:vector>
  </TitlesOfParts>
  <Company>Adayana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Olga</dc:creator>
  <cp:lastModifiedBy>Kara Price</cp:lastModifiedBy>
  <cp:revision>76</cp:revision>
  <cp:lastPrinted>2011-02-14T22:14:19Z</cp:lastPrinted>
  <dcterms:created xsi:type="dcterms:W3CDTF">2011-04-14T19:28:14Z</dcterms:created>
  <dcterms:modified xsi:type="dcterms:W3CDTF">2015-01-06T18:25:02Z</dcterms:modified>
</cp:coreProperties>
</file>