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37" r:id="rId2"/>
    <p:sldId id="441" r:id="rId3"/>
    <p:sldId id="448" r:id="rId4"/>
    <p:sldId id="449" r:id="rId5"/>
    <p:sldId id="450" r:id="rId6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wkins, Danyale" initials="" lastIdx="10" clrIdx="0"/>
  <p:cmAuthor id="1" name="Smith, Jason William" initials="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821B"/>
    <a:srgbClr val="F6BC1C"/>
    <a:srgbClr val="FBCC19"/>
    <a:srgbClr val="0B1111"/>
    <a:srgbClr val="FDE691"/>
    <a:srgbClr val="283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93" autoAdjust="0"/>
    <p:restoredTop sz="99097" autoAdjust="0"/>
  </p:normalViewPr>
  <p:slideViewPr>
    <p:cSldViewPr snapToGrid="0" snapToObjects="1">
      <p:cViewPr>
        <p:scale>
          <a:sx n="112" d="100"/>
          <a:sy n="112" d="100"/>
        </p:scale>
        <p:origin x="-293" y="10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C9FA332-ED9A-4142-A27A-7871176E1A45}" type="datetime1">
              <a:rPr lang="en-US"/>
              <a:pPr>
                <a:defRPr/>
              </a:pPr>
              <a:t>4/19/2013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B5DA1D-1E2A-48A7-A403-E0030262587E}" type="slidenum">
              <a:rPr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4293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CD63B7E-D3DE-48EE-AED1-A394FBCBA0FA}" type="datetime1">
              <a:rPr lang="en-US"/>
              <a:pPr>
                <a:defRPr/>
              </a:pPr>
              <a:t>4/19/2013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0EE59D1-1FDE-484A-9C22-5C4E79B56F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4185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173" tIns="46586" rIns="93173" bIns="46586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smtClean="0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3" tIns="46586" rIns="93173" bIns="46586" anchor="b"/>
          <a:lstStyle/>
          <a:p>
            <a:pPr algn="r" defTabSz="931863"/>
            <a:fld id="{5D7EDFF8-E951-427A-B36A-B87F36B7C2D0}" type="slidenum">
              <a:rPr lang="en-US" sz="1200">
                <a:ea typeface="ＭＳ Ｐゴシック" charset="-128"/>
              </a:rPr>
              <a:pPr algn="r" defTabSz="931863"/>
              <a:t>3</a:t>
            </a:fld>
            <a:endParaRPr lang="en-US" sz="120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173" tIns="46586" rIns="93173" bIns="46586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smtClean="0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3" tIns="46586" rIns="93173" bIns="46586" anchor="b"/>
          <a:lstStyle/>
          <a:p>
            <a:pPr algn="r" defTabSz="931863"/>
            <a:fld id="{5D7EDFF8-E951-427A-B36A-B87F36B7C2D0}" type="slidenum">
              <a:rPr lang="en-US" sz="1200">
                <a:ea typeface="ＭＳ Ｐゴシック" charset="-128"/>
              </a:rPr>
              <a:pPr algn="r" defTabSz="931863"/>
              <a:t>4</a:t>
            </a:fld>
            <a:endParaRPr lang="en-US" sz="120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173" tIns="46586" rIns="93173" bIns="46586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smtClean="0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3" tIns="46586" rIns="93173" bIns="46586" anchor="b"/>
          <a:lstStyle/>
          <a:p>
            <a:pPr algn="r" defTabSz="931863"/>
            <a:fld id="{5D7EDFF8-E951-427A-B36A-B87F36B7C2D0}" type="slidenum">
              <a:rPr lang="en-US" sz="1200">
                <a:ea typeface="ＭＳ Ｐゴシック" charset="-128"/>
              </a:rPr>
              <a:pPr algn="r" defTabSz="931863"/>
              <a:t>5</a:t>
            </a:fld>
            <a:endParaRPr lang="en-US" sz="1200"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AI-url-gray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301038" y="5524500"/>
            <a:ext cx="542925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5634038" y="5605463"/>
            <a:ext cx="2540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rgbClr val="283433"/>
                </a:solidFill>
                <a:latin typeface="Franklin Gothic Book"/>
                <a:cs typeface="Franklin Gothic Book"/>
              </a:rPr>
              <a:t>Donna M. Jenkins, </a:t>
            </a:r>
            <a:r>
              <a:rPr lang="en-US" sz="800" i="1" dirty="0">
                <a:solidFill>
                  <a:srgbClr val="283433"/>
                </a:solidFill>
                <a:latin typeface="Franklin Gothic Book"/>
                <a:cs typeface="Franklin Gothic Book"/>
              </a:rPr>
              <a:t>Director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rgbClr val="283433"/>
                </a:solidFill>
                <a:latin typeface="Franklin Gothic Book"/>
                <a:cs typeface="Franklin Gothic Book"/>
              </a:rPr>
              <a:t>www.fai.gov</a:t>
            </a:r>
            <a:endParaRPr lang="en-US" sz="800" dirty="0">
              <a:solidFill>
                <a:srgbClr val="283433"/>
              </a:solidFill>
              <a:latin typeface="Franklin Gothic Book"/>
              <a:cs typeface="Franklin Gothic Book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solidFill>
                <a:srgbClr val="283433"/>
              </a:solidFill>
              <a:latin typeface="Franklin Gothic Book"/>
              <a:cs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4209143"/>
            <a:ext cx="7534729" cy="616857"/>
          </a:xfrm>
          <a:prstGeom prst="rect">
            <a:avLst/>
          </a:prstGeom>
        </p:spPr>
        <p:txBody>
          <a:bodyPr vert="horz" lIns="0"/>
          <a:lstStyle>
            <a:lvl1pPr algn="l">
              <a:defRPr sz="4800" baseline="6000">
                <a:solidFill>
                  <a:srgbClr val="283433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711200" y="4744361"/>
            <a:ext cx="7534729" cy="399143"/>
          </a:xfrm>
          <a:prstGeom prst="rect">
            <a:avLst/>
          </a:prstGeom>
        </p:spPr>
        <p:txBody>
          <a:bodyPr vert="horz" lIns="0"/>
          <a:lstStyle>
            <a:lvl1pPr>
              <a:buNone/>
              <a:defRPr sz="20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1"/>
          </p:nvPr>
        </p:nvSpPr>
        <p:spPr>
          <a:xfrm>
            <a:off x="711201" y="5578935"/>
            <a:ext cx="2082800" cy="335643"/>
          </a:xfrm>
          <a:prstGeom prst="rect">
            <a:avLst/>
          </a:prstGeom>
          <a:effectLst/>
        </p:spPr>
        <p:txBody>
          <a:bodyPr vert="horz" lIns="0"/>
          <a:lstStyle>
            <a:lvl1pPr>
              <a:buNone/>
              <a:defRPr sz="1400" baseline="0">
                <a:solidFill>
                  <a:srgbClr val="B8821B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711200" y="5253038"/>
            <a:ext cx="3597275" cy="334960"/>
          </a:xfrm>
          <a:prstGeom prst="rect">
            <a:avLst/>
          </a:prstGeom>
        </p:spPr>
        <p:txBody>
          <a:bodyPr vert="horz" lIns="0" tIns="0" rIns="0" bIns="0"/>
          <a:lstStyle>
            <a:lvl1pPr>
              <a:buNone/>
              <a:defRPr sz="1400" baseline="0">
                <a:solidFill>
                  <a:srgbClr val="283433"/>
                </a:solidFill>
                <a:latin typeface="Franklin Gothic Demi"/>
                <a:cs typeface="Franklin Gothic Demi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051560"/>
            <a:ext cx="7589157" cy="74766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4000"/>
              </a:lnSpc>
              <a:defRPr sz="3600">
                <a:solidFill>
                  <a:srgbClr val="F6BC1C"/>
                </a:solidFill>
                <a:latin typeface="Cambria"/>
                <a:cs typeface="Cambria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457200" y="1986471"/>
            <a:ext cx="7988300" cy="3446463"/>
          </a:xfrm>
          <a:prstGeom prst="rect">
            <a:avLst/>
          </a:prstGeom>
        </p:spPr>
        <p:txBody>
          <a:bodyPr vert="horz"/>
          <a:lstStyle>
            <a:lvl1pPr marL="227013" indent="-227013">
              <a:buClr>
                <a:srgbClr val="F6BC1C"/>
              </a:buClr>
              <a:buSzPct val="75000"/>
              <a:buFont typeface="Courier New"/>
              <a:buChar char="o"/>
              <a:defRPr sz="240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52285"/>
            <a:ext cx="5562599" cy="1206501"/>
          </a:xfrm>
          <a:prstGeom prst="rect">
            <a:avLst/>
          </a:prstGeom>
        </p:spPr>
        <p:txBody>
          <a:bodyPr/>
          <a:lstStyle>
            <a:lvl1pPr algn="l">
              <a:lnSpc>
                <a:spcPts val="4000"/>
              </a:lnSpc>
              <a:defRPr sz="3600">
                <a:solidFill>
                  <a:srgbClr val="F6BC1C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3160"/>
            <a:ext cx="8229600" cy="3722234"/>
          </a:xfrm>
          <a:prstGeom prst="rect">
            <a:avLst/>
          </a:prstGeom>
        </p:spPr>
        <p:txBody>
          <a:bodyPr/>
          <a:lstStyle>
            <a:lvl1pPr marL="227013" indent="-227013">
              <a:buClr>
                <a:srgbClr val="F6BC1C"/>
              </a:buClr>
              <a:buSzPct val="75000"/>
              <a:buFont typeface="Courier New"/>
              <a:buChar char="o"/>
              <a:defRPr sz="2400">
                <a:latin typeface="Franklin Gothic Book"/>
                <a:cs typeface="Franklin Gothic Book"/>
              </a:defRPr>
            </a:lvl1pPr>
            <a:lvl2pPr marL="454025" indent="-231775">
              <a:buClr>
                <a:srgbClr val="FBCC19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2pPr>
            <a:lvl3pPr marL="688975" indent="-228600">
              <a:buClr>
                <a:srgbClr val="F6BC1C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3pPr>
            <a:lvl4pPr marL="915988" indent="-225425">
              <a:buClr>
                <a:srgbClr val="F6BC1C"/>
              </a:buClr>
              <a:buFont typeface="Arial"/>
              <a:buChar char="•"/>
              <a:tabLst/>
              <a:defRPr sz="1800">
                <a:latin typeface="Franklin Gothic Book"/>
                <a:cs typeface="Franklin Gothic Book"/>
              </a:defRPr>
            </a:lvl4pPr>
            <a:lvl5pPr marL="1141413" indent="-228600" defTabSz="455613">
              <a:buClr>
                <a:srgbClr val="F6BC1C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629650" y="6383338"/>
            <a:ext cx="350838" cy="365125"/>
          </a:xfrm>
          <a:prstGeom prst="rect">
            <a:avLst/>
          </a:prstGeom>
        </p:spPr>
        <p:txBody>
          <a:bodyPr anchor="b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pPr>
              <a:defRPr/>
            </a:pPr>
            <a:fld id="{4340993E-CDEE-47AC-B54E-817EE71422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52285"/>
            <a:ext cx="5562599" cy="1206501"/>
          </a:xfrm>
          <a:prstGeom prst="rect">
            <a:avLst/>
          </a:prstGeom>
        </p:spPr>
        <p:txBody>
          <a:bodyPr/>
          <a:lstStyle>
            <a:lvl1pPr algn="l">
              <a:lnSpc>
                <a:spcPts val="4000"/>
              </a:lnSpc>
              <a:defRPr sz="3600">
                <a:solidFill>
                  <a:srgbClr val="F6BC1C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3160"/>
            <a:ext cx="8229600" cy="3722234"/>
          </a:xfrm>
          <a:prstGeom prst="rect">
            <a:avLst/>
          </a:prstGeom>
        </p:spPr>
        <p:txBody>
          <a:bodyPr/>
          <a:lstStyle>
            <a:lvl1pPr marL="227013" indent="-227013">
              <a:buClr>
                <a:srgbClr val="F6BC1C"/>
              </a:buClr>
              <a:buSzPct val="75000"/>
              <a:buFont typeface="Courier New"/>
              <a:buChar char="o"/>
              <a:defRPr sz="2400">
                <a:latin typeface="Franklin Gothic Book"/>
                <a:cs typeface="Franklin Gothic Book"/>
              </a:defRPr>
            </a:lvl1pPr>
            <a:lvl2pPr marL="454025" indent="-231775">
              <a:buClr>
                <a:srgbClr val="FBCC19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2pPr>
            <a:lvl3pPr marL="688975" indent="-228600">
              <a:buClr>
                <a:srgbClr val="F6BC1C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3pPr>
            <a:lvl4pPr marL="915988" indent="-225425">
              <a:buClr>
                <a:srgbClr val="F6BC1C"/>
              </a:buClr>
              <a:buFont typeface="Arial"/>
              <a:buChar char="•"/>
              <a:tabLst/>
              <a:defRPr sz="1800">
                <a:latin typeface="Franklin Gothic Book"/>
                <a:cs typeface="Franklin Gothic Book"/>
              </a:defRPr>
            </a:lvl4pPr>
            <a:lvl5pPr marL="1141413" indent="-228600" defTabSz="455613">
              <a:buClr>
                <a:srgbClr val="F6BC1C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629650" y="6383338"/>
            <a:ext cx="350838" cy="365125"/>
          </a:xfrm>
          <a:prstGeom prst="rect">
            <a:avLst/>
          </a:prstGeom>
        </p:spPr>
        <p:txBody>
          <a:bodyPr anchor="b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pPr>
              <a:defRPr/>
            </a:pPr>
            <a:fld id="{5A96690B-5F86-4D79-A74E-7BC724A75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1" y="1052285"/>
            <a:ext cx="5562599" cy="1206501"/>
          </a:xfrm>
          <a:prstGeom prst="rect">
            <a:avLst/>
          </a:prstGeom>
        </p:spPr>
        <p:txBody>
          <a:bodyPr/>
          <a:lstStyle>
            <a:lvl1pPr algn="l">
              <a:lnSpc>
                <a:spcPts val="4000"/>
              </a:lnSpc>
              <a:defRPr sz="3600">
                <a:solidFill>
                  <a:srgbClr val="F6BC1C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0"/>
          </p:nvPr>
        </p:nvSpPr>
        <p:spPr>
          <a:xfrm>
            <a:off x="457200" y="2566988"/>
            <a:ext cx="8215313" cy="3819525"/>
          </a:xfrm>
          <a:prstGeom prst="rect">
            <a:avLst/>
          </a:prstGeom>
        </p:spPr>
        <p:txBody>
          <a:bodyPr vert="horz"/>
          <a:lstStyle>
            <a:lvl1pPr>
              <a:buNone/>
              <a:defRPr sz="16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3" r:id="rId5"/>
  </p:sldLayoutIdLst>
  <p:hf hdr="0" ft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title"/>
          </p:nvPr>
        </p:nvSpPr>
        <p:spPr bwMode="auto">
          <a:xfrm>
            <a:off x="546100" y="2571750"/>
            <a:ext cx="7794625" cy="615950"/>
          </a:xfrm>
          <a:noFill/>
          <a:ln>
            <a:miter lim="800000"/>
            <a:headEnd/>
            <a:tailEnd/>
          </a:ln>
        </p:spPr>
        <p:txBody>
          <a:bodyPr wrap="square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5400" b="1" smtClean="0">
                <a:latin typeface="Cambria" pitchFamily="18" charset="0"/>
              </a:rPr>
              <a:t>Dodging the Fiscal Sharks…….. Thriving in Today’s Environment</a:t>
            </a:r>
          </a:p>
        </p:txBody>
      </p:sp>
      <p:sp>
        <p:nvSpPr>
          <p:cNvPr id="9218" name="Content Placeholder 3"/>
          <p:cNvSpPr>
            <a:spLocks noGrp="1"/>
          </p:cNvSpPr>
          <p:nvPr>
            <p:ph sz="quarter" idx="11"/>
          </p:nvPr>
        </p:nvSpPr>
        <p:spPr bwMode="auto">
          <a:xfrm>
            <a:off x="711200" y="5578475"/>
            <a:ext cx="2082800" cy="336550"/>
          </a:xfrm>
          <a:noFill/>
          <a:ln>
            <a:miter lim="800000"/>
            <a:headEnd/>
            <a:tailEnd/>
          </a:ln>
        </p:spPr>
        <p:txBody>
          <a:bodyPr wrap="square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Franklin Gothic Book" pitchFamily="34" charset="0"/>
              </a:rPr>
              <a:t>May 8, 2013</a:t>
            </a:r>
          </a:p>
        </p:txBody>
      </p:sp>
      <p:sp>
        <p:nvSpPr>
          <p:cNvPr id="9219" name="Content Placeholder 4"/>
          <p:cNvSpPr>
            <a:spLocks noGrp="1"/>
          </p:cNvSpPr>
          <p:nvPr>
            <p:ph sz="quarter" idx="12"/>
          </p:nvPr>
        </p:nvSpPr>
        <p:spPr bwMode="auto">
          <a:xfrm>
            <a:off x="711200" y="5253038"/>
            <a:ext cx="3597275" cy="334962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Franklin Gothic Demi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sz="quarter" idx="10"/>
          </p:nvPr>
        </p:nvSpPr>
        <p:spPr bwMode="auto">
          <a:xfrm>
            <a:off x="457200" y="1166884"/>
            <a:ext cx="7988300" cy="4887841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350" indent="0">
              <a:buClr>
                <a:schemeClr val="tx1"/>
              </a:buClr>
              <a:buNone/>
            </a:pPr>
            <a:r>
              <a:rPr lang="en-US" dirty="0" smtClean="0">
                <a:solidFill>
                  <a:schemeClr val="tx1"/>
                </a:solidFill>
                <a:latin typeface="Cambria" pitchFamily="18" charset="0"/>
              </a:rPr>
              <a:t>Strategic 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</a:rPr>
              <a:t>Sourcing – IT Services BPA (ITS)</a:t>
            </a:r>
          </a:p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Agency: Internal Revenue 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Service</a:t>
            </a:r>
            <a:endParaRPr lang="en-US" sz="20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Name of Presenter:  Charles (Chuck) K.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Yook</a:t>
            </a:r>
            <a:endParaRPr lang="en-US" sz="20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236538" indent="-230188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Title of Presenter:  Program Manager, Strategic Acquisition Initiatives</a:t>
            </a:r>
          </a:p>
        </p:txBody>
      </p:sp>
      <p:sp>
        <p:nvSpPr>
          <p:cNvPr id="10243" name="Slide Number Placeholder 3"/>
          <p:cNvSpPr txBox="1">
            <a:spLocks/>
          </p:cNvSpPr>
          <p:nvPr/>
        </p:nvSpPr>
        <p:spPr bwMode="auto">
          <a:xfrm>
            <a:off x="8629650" y="6383338"/>
            <a:ext cx="35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0ECE20CB-2013-4DB4-B132-96E058B62BD6}" type="slidenum">
              <a:rPr lang="en-US" sz="1000">
                <a:latin typeface="Franklin Gothic Book" pitchFamily="34" charset="0"/>
              </a:rPr>
              <a:pPr/>
              <a:t>2</a:t>
            </a:fld>
            <a:endParaRPr lang="en-US" sz="100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7" name="Rectangle 9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41300" y="461963"/>
            <a:ext cx="5848350" cy="5524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2000" b="1" dirty="0" smtClean="0">
                <a:latin typeface="Cambria" pitchFamily="18" charset="0"/>
              </a:rPr>
              <a:t>Driving Savings in Information Technology Services (ITS) Through Strategic Sourcing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>
          <a:xfrm>
            <a:off x="241300" y="1498040"/>
            <a:ext cx="8262471" cy="5080560"/>
          </a:xfrm>
          <a:prstGeom prst="rect">
            <a:avLst/>
          </a:prstGeom>
        </p:spPr>
        <p:txBody>
          <a:bodyPr/>
          <a:lstStyle/>
          <a:p>
            <a:pPr marL="66675" indent="-66675" defTabSz="914400">
              <a:lnSpc>
                <a:spcPct val="110000"/>
              </a:lnSpc>
            </a:pPr>
            <a:r>
              <a:rPr lang="en-US" sz="2400" b="1" dirty="0">
                <a:latin typeface="Cambria" pitchFamily="18" charset="0"/>
                <a:ea typeface="ＭＳ Ｐゴシック" charset="-128"/>
                <a:cs typeface="Arial" charset="0"/>
              </a:rPr>
              <a:t>What was the problem</a:t>
            </a:r>
            <a:r>
              <a:rPr lang="en-US" sz="2400" b="1" dirty="0" smtClean="0">
                <a:latin typeface="Cambria" pitchFamily="18" charset="0"/>
                <a:ea typeface="ＭＳ Ｐゴシック" charset="-128"/>
                <a:cs typeface="Arial" charset="0"/>
              </a:rPr>
              <a:t>?</a:t>
            </a:r>
          </a:p>
          <a:p>
            <a:pPr marL="66675" indent="-66675" defTabSz="914400">
              <a:lnSpc>
                <a:spcPct val="110000"/>
              </a:lnSpc>
            </a:pPr>
            <a:endParaRPr lang="en-US" sz="2000" b="1" dirty="0">
              <a:latin typeface="Cambria" pitchFamily="18" charset="0"/>
              <a:ea typeface="ＭＳ Ｐゴシック" charset="-128"/>
              <a:cs typeface="Arial" charset="0"/>
            </a:endParaRPr>
          </a:p>
          <a:p>
            <a:pPr marL="66675" indent="-66675" defTabSz="914400">
              <a:lnSpc>
                <a:spcPct val="110000"/>
              </a:lnSpc>
              <a:buFontTx/>
              <a:buChar char="•"/>
            </a:pP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IRS spends up </a:t>
            </a:r>
            <a:r>
              <a:rPr lang="en-US" b="1" dirty="0">
                <a:latin typeface="Cambria" pitchFamily="18" charset="0"/>
                <a:ea typeface="ＭＳ Ｐゴシック" charset="-128"/>
                <a:cs typeface="Arial" charset="0"/>
              </a:rPr>
              <a:t>to $424 million on IT Services 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annually</a:t>
            </a:r>
          </a:p>
          <a:p>
            <a:pPr defTabSz="914400">
              <a:lnSpc>
                <a:spcPct val="110000"/>
              </a:lnSpc>
            </a:pPr>
            <a:endParaRPr lang="en-US" dirty="0">
              <a:latin typeface="Cambria" pitchFamily="18" charset="0"/>
              <a:ea typeface="ＭＳ Ｐゴシック" charset="-128"/>
              <a:cs typeface="Arial" charset="0"/>
            </a:endParaRPr>
          </a:p>
          <a:p>
            <a:pPr marL="66675" indent="-66675" defTabSz="914400">
              <a:lnSpc>
                <a:spcPct val="110000"/>
              </a:lnSpc>
              <a:buFontTx/>
              <a:buChar char="•"/>
            </a:pP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Total Information Processing Support Services (TIPSS) </a:t>
            </a: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is the 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primary </a:t>
            </a: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vehicle 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used to </a:t>
            </a: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acquire IT Services, 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but:</a:t>
            </a:r>
            <a:endParaRPr lang="en-US" dirty="0" smtClean="0">
              <a:latin typeface="Cambria" pitchFamily="18" charset="0"/>
              <a:ea typeface="ＭＳ Ｐゴシック" charset="-128"/>
              <a:cs typeface="Arial" charset="0"/>
            </a:endParaRPr>
          </a:p>
          <a:p>
            <a:pPr defTabSz="914400">
              <a:lnSpc>
                <a:spcPct val="110000"/>
              </a:lnSpc>
            </a:pPr>
            <a:endParaRPr lang="en-US" dirty="0">
              <a:latin typeface="Cambria" pitchFamily="18" charset="0"/>
              <a:ea typeface="ＭＳ Ｐゴシック" charset="-128"/>
              <a:cs typeface="Arial" charset="0"/>
            </a:endParaRPr>
          </a:p>
          <a:p>
            <a:pPr marL="631825" lvl="1" indent="-285750" defTabSz="914400">
              <a:lnSpc>
                <a:spcPct val="110000"/>
              </a:lnSpc>
              <a:buFont typeface="Wingdings" pitchFamily="2" charset="2"/>
              <a:buChar char="§"/>
            </a:pP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it </a:t>
            </a: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is </a:t>
            </a:r>
            <a:r>
              <a:rPr lang="en-US" b="1" dirty="0">
                <a:latin typeface="Cambria" pitchFamily="18" charset="0"/>
                <a:ea typeface="ＭＳ Ｐゴシック" charset="-128"/>
                <a:cs typeface="Arial" charset="0"/>
              </a:rPr>
              <a:t>not effective when filling short-term </a:t>
            </a:r>
            <a:r>
              <a:rPr lang="en-US" b="1" dirty="0" smtClean="0">
                <a:latin typeface="Cambria" pitchFamily="18" charset="0"/>
                <a:ea typeface="ＭＳ Ｐゴシック" charset="-128"/>
                <a:cs typeface="Arial" charset="0"/>
              </a:rPr>
              <a:t>needs 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(long procurement lead times)</a:t>
            </a:r>
          </a:p>
          <a:p>
            <a:pPr marL="346075" lvl="1" defTabSz="914400">
              <a:lnSpc>
                <a:spcPct val="110000"/>
              </a:lnSpc>
            </a:pPr>
            <a:endParaRPr lang="en-US" b="1" dirty="0">
              <a:latin typeface="Cambria" pitchFamily="18" charset="0"/>
              <a:ea typeface="ＭＳ Ｐゴシック" charset="-128"/>
              <a:cs typeface="Arial" charset="0"/>
            </a:endParaRPr>
          </a:p>
          <a:p>
            <a:pPr marL="631825" lvl="1" indent="-285750" defTabSz="914400">
              <a:lnSpc>
                <a:spcPct val="110000"/>
              </a:lnSpc>
              <a:buFont typeface="Wingdings" pitchFamily="2" charset="2"/>
              <a:buChar char="§"/>
            </a:pP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i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t </a:t>
            </a:r>
            <a:r>
              <a:rPr lang="en-US" b="1" dirty="0" smtClean="0">
                <a:latin typeface="Cambria" pitchFamily="18" charset="0"/>
                <a:ea typeface="ＭＳ Ｐゴシック" charset="-128"/>
                <a:cs typeface="Arial" charset="0"/>
              </a:rPr>
              <a:t>does </a:t>
            </a:r>
            <a:r>
              <a:rPr lang="en-US" b="1" dirty="0">
                <a:latin typeface="Cambria" pitchFamily="18" charset="0"/>
                <a:ea typeface="ＭＳ Ｐゴシック" charset="-128"/>
                <a:cs typeface="Arial" charset="0"/>
              </a:rPr>
              <a:t>not provide rate difference by skill </a:t>
            </a:r>
            <a:r>
              <a:rPr lang="en-US" b="1" dirty="0" smtClean="0">
                <a:latin typeface="Cambria" pitchFamily="18" charset="0"/>
                <a:ea typeface="ＭＳ Ｐゴシック" charset="-128"/>
                <a:cs typeface="Arial" charset="0"/>
              </a:rPr>
              <a:t>area 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(pay same rate for a java programmer and oracle programmer 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even though 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industry rates vary)</a:t>
            </a:r>
          </a:p>
          <a:p>
            <a:pPr marL="346075" lvl="1" defTabSz="914400">
              <a:lnSpc>
                <a:spcPct val="110000"/>
              </a:lnSpc>
            </a:pPr>
            <a:r>
              <a:rPr lang="en-US" b="1" dirty="0" smtClean="0">
                <a:latin typeface="Cambria" pitchFamily="18" charset="0"/>
                <a:ea typeface="ＭＳ Ｐゴシック" charset="-128"/>
                <a:cs typeface="Arial" charset="0"/>
              </a:rPr>
              <a:t> </a:t>
            </a:r>
            <a:endParaRPr lang="en-US" b="1" dirty="0">
              <a:latin typeface="Cambria" pitchFamily="18" charset="0"/>
              <a:ea typeface="ＭＳ Ｐゴシック" charset="-128"/>
              <a:cs typeface="Arial" charset="0"/>
            </a:endParaRPr>
          </a:p>
          <a:p>
            <a:pPr marL="631825" lvl="1" indent="-285750" defTabSz="914400">
              <a:lnSpc>
                <a:spcPct val="110000"/>
              </a:lnSpc>
              <a:buFont typeface="Wingdings" pitchFamily="2" charset="2"/>
              <a:buChar char="§"/>
            </a:pP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It </a:t>
            </a:r>
            <a:r>
              <a:rPr lang="en-US" b="1" dirty="0" smtClean="0">
                <a:latin typeface="Cambria" pitchFamily="18" charset="0"/>
                <a:ea typeface="ＭＳ Ｐゴシック" charset="-128"/>
                <a:cs typeface="Arial" charset="0"/>
              </a:rPr>
              <a:t>is best suited </a:t>
            </a:r>
            <a:r>
              <a:rPr lang="en-US" b="1" dirty="0">
                <a:latin typeface="Cambria" pitchFamily="18" charset="0"/>
                <a:ea typeface="ＭＳ Ｐゴシック" charset="-128"/>
                <a:cs typeface="Arial" charset="0"/>
              </a:rPr>
              <a:t>for large projects </a:t>
            </a: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and not for short term 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projects (where 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full lifecycle projects are required rather than to fill specific needs)</a:t>
            </a:r>
            <a:endParaRPr lang="en-US" dirty="0">
              <a:latin typeface="Cambria" pitchFamily="18" charset="0"/>
              <a:ea typeface="ＭＳ Ｐゴシック" charset="-128"/>
              <a:cs typeface="Arial" charset="0"/>
            </a:endParaRPr>
          </a:p>
          <a:p>
            <a:pPr marL="519113" lvl="1" indent="-173038" defTabSz="914400">
              <a:lnSpc>
                <a:spcPct val="110000"/>
              </a:lnSpc>
              <a:buFont typeface="Arial" charset="0"/>
              <a:buChar char="–"/>
            </a:pPr>
            <a:endParaRPr lang="en-US" sz="700" b="1" dirty="0">
              <a:latin typeface="Cambria" pitchFamily="18" charset="0"/>
              <a:ea typeface="ＭＳ Ｐゴシック" charset="-128"/>
              <a:cs typeface="Arial" charset="0"/>
            </a:endParaRPr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>
          <a:xfrm>
            <a:off x="241300" y="4502150"/>
            <a:ext cx="8688388" cy="2076450"/>
          </a:xfrm>
          <a:prstGeom prst="rect">
            <a:avLst/>
          </a:prstGeom>
        </p:spPr>
        <p:txBody>
          <a:bodyPr/>
          <a:lstStyle/>
          <a:p>
            <a:pPr defTabSz="914400" eaLnBrk="0" hangingPunct="0">
              <a:spcBef>
                <a:spcPct val="20000"/>
              </a:spcBef>
            </a:pPr>
            <a:endParaRPr lang="en-US" sz="1200" dirty="0">
              <a:latin typeface="Cambria" pitchFamily="18" charset="0"/>
              <a:ea typeface="ＭＳ Ｐゴシック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7" name="Rectangle 9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41300" y="461963"/>
            <a:ext cx="5848350" cy="5524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2000" b="1" smtClean="0">
                <a:latin typeface="Cambria" pitchFamily="18" charset="0"/>
              </a:rPr>
              <a:t>Driving Savings in Information Technology Services (ITS) Through Strategic Sourcing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>
          <a:xfrm>
            <a:off x="254000" y="1184274"/>
            <a:ext cx="8280400" cy="5064125"/>
          </a:xfrm>
          <a:prstGeom prst="rect">
            <a:avLst/>
          </a:prstGeom>
        </p:spPr>
        <p:txBody>
          <a:bodyPr/>
          <a:lstStyle/>
          <a:p>
            <a:pPr marL="519113" lvl="1" indent="-173038" defTabSz="914400">
              <a:lnSpc>
                <a:spcPct val="110000"/>
              </a:lnSpc>
              <a:buFont typeface="Arial" charset="0"/>
              <a:buChar char="–"/>
            </a:pPr>
            <a:endParaRPr lang="en-US" sz="700" b="1" dirty="0">
              <a:latin typeface="Cambria" pitchFamily="18" charset="0"/>
              <a:ea typeface="ＭＳ Ｐゴシック" charset="-128"/>
              <a:cs typeface="Arial" charset="0"/>
            </a:endParaRPr>
          </a:p>
          <a:p>
            <a:pPr marL="66675" indent="-66675" defTabSz="914400">
              <a:lnSpc>
                <a:spcPct val="110000"/>
              </a:lnSpc>
            </a:pPr>
            <a:r>
              <a:rPr lang="en-US" sz="2400" b="1" dirty="0">
                <a:latin typeface="Cambria" pitchFamily="18" charset="0"/>
                <a:ea typeface="ＭＳ Ｐゴシック" charset="-128"/>
                <a:cs typeface="Arial" charset="0"/>
              </a:rPr>
              <a:t>What was the solution</a:t>
            </a:r>
            <a:r>
              <a:rPr lang="en-US" sz="2400" b="1" dirty="0" smtClean="0">
                <a:latin typeface="Cambria" pitchFamily="18" charset="0"/>
                <a:ea typeface="ＭＳ Ｐゴシック" charset="-128"/>
                <a:cs typeface="Arial" charset="0"/>
              </a:rPr>
              <a:t>?</a:t>
            </a:r>
          </a:p>
          <a:p>
            <a:pPr marL="66675" indent="-66675" defTabSz="914400">
              <a:lnSpc>
                <a:spcPct val="110000"/>
              </a:lnSpc>
            </a:pPr>
            <a:endParaRPr lang="en-US" sz="2400" b="1" dirty="0">
              <a:latin typeface="Cambria" pitchFamily="18" charset="0"/>
              <a:ea typeface="ＭＳ Ｐゴシック" charset="-128"/>
              <a:cs typeface="Arial" charset="0"/>
            </a:endParaRPr>
          </a:p>
          <a:p>
            <a:pPr marL="66675" indent="-66675" defTabSz="914400">
              <a:lnSpc>
                <a:spcPct val="110000"/>
              </a:lnSpc>
              <a:buFontTx/>
              <a:buChar char="•"/>
            </a:pP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Conducted </a:t>
            </a:r>
            <a:r>
              <a:rPr lang="en-US" b="1" dirty="0">
                <a:latin typeface="Cambria" pitchFamily="18" charset="0"/>
                <a:ea typeface="ＭＳ Ｐゴシック" charset="-128"/>
                <a:cs typeface="Arial" charset="0"/>
              </a:rPr>
              <a:t>market research </a:t>
            </a: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to 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develop small business sources</a:t>
            </a:r>
          </a:p>
          <a:p>
            <a:pPr defTabSz="914400">
              <a:lnSpc>
                <a:spcPct val="110000"/>
              </a:lnSpc>
            </a:pPr>
            <a:endParaRPr lang="en-US" dirty="0">
              <a:latin typeface="Cambria" pitchFamily="18" charset="0"/>
              <a:ea typeface="ＭＳ Ｐゴシック" charset="-128"/>
              <a:cs typeface="Arial" charset="0"/>
            </a:endParaRPr>
          </a:p>
          <a:p>
            <a:pPr marL="66675" indent="-66675" defTabSz="914400">
              <a:lnSpc>
                <a:spcPct val="110000"/>
              </a:lnSpc>
              <a:buFontTx/>
              <a:buChar char="•"/>
            </a:pP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Developed </a:t>
            </a:r>
            <a:r>
              <a:rPr lang="en-US" b="1" dirty="0">
                <a:latin typeface="Cambria" pitchFamily="18" charset="0"/>
                <a:ea typeface="ＭＳ Ｐゴシック" charset="-128"/>
                <a:cs typeface="Arial" charset="0"/>
              </a:rPr>
              <a:t>Q&amp;A based RFP </a:t>
            </a: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to capture only relevant technical information 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(used 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specific questions to determine vendor capabilities)</a:t>
            </a:r>
          </a:p>
          <a:p>
            <a:pPr defTabSz="914400">
              <a:lnSpc>
                <a:spcPct val="110000"/>
              </a:lnSpc>
            </a:pPr>
            <a:endParaRPr lang="en-US" dirty="0">
              <a:latin typeface="Cambria" pitchFamily="18" charset="0"/>
              <a:ea typeface="ＭＳ Ｐゴシック" charset="-128"/>
              <a:cs typeface="Arial" charset="0"/>
            </a:endParaRPr>
          </a:p>
          <a:p>
            <a:pPr marL="66675" indent="-66675" defTabSz="914400">
              <a:lnSpc>
                <a:spcPct val="110000"/>
              </a:lnSpc>
              <a:buFontTx/>
              <a:buChar char="•"/>
            </a:pP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Developed </a:t>
            </a:r>
            <a:r>
              <a:rPr lang="en-US" b="1" dirty="0" smtClean="0">
                <a:latin typeface="Cambria" pitchFamily="18" charset="0"/>
                <a:ea typeface="ＭＳ Ｐゴシック" charset="-128"/>
                <a:cs typeface="Arial" charset="0"/>
              </a:rPr>
              <a:t>Excel-based </a:t>
            </a:r>
            <a:r>
              <a:rPr lang="en-US" b="1" dirty="0">
                <a:latin typeface="Cambria" pitchFamily="18" charset="0"/>
                <a:ea typeface="ＭＳ Ｐゴシック" charset="-128"/>
                <a:cs typeface="Arial" charset="0"/>
              </a:rPr>
              <a:t>pricing sheets </a:t>
            </a:r>
            <a:r>
              <a:rPr lang="en-US" b="1" dirty="0" smtClean="0">
                <a:latin typeface="Cambria" pitchFamily="18" charset="0"/>
                <a:ea typeface="ＭＳ Ｐゴシック" charset="-128"/>
                <a:cs typeface="Arial" charset="0"/>
              </a:rPr>
              <a:t> and provided them to vendors 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to standardize the pricing format </a:t>
            </a: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across all 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vendors</a:t>
            </a:r>
          </a:p>
          <a:p>
            <a:pPr defTabSz="914400">
              <a:lnSpc>
                <a:spcPct val="110000"/>
              </a:lnSpc>
            </a:pPr>
            <a:endParaRPr lang="en-US" dirty="0">
              <a:latin typeface="Cambria" pitchFamily="18" charset="0"/>
              <a:ea typeface="ＭＳ Ｐゴシック" charset="-128"/>
              <a:cs typeface="Arial" charset="0"/>
            </a:endParaRPr>
          </a:p>
          <a:p>
            <a:pPr marL="66675" indent="-66675" defTabSz="914400">
              <a:lnSpc>
                <a:spcPct val="110000"/>
              </a:lnSpc>
              <a:buFontTx/>
              <a:buChar char="•"/>
            </a:pP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Provided </a:t>
            </a:r>
            <a:r>
              <a:rPr lang="en-US" b="1" dirty="0">
                <a:latin typeface="Cambria" pitchFamily="18" charset="0"/>
                <a:ea typeface="ＭＳ Ｐゴシック" charset="-128"/>
                <a:cs typeface="Arial" charset="0"/>
              </a:rPr>
              <a:t>very specific feedback </a:t>
            </a: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to each vendor on their initial 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pricing (each vendor was provided line item pricing feedback that indicated whether their pricing was in line with our benchmark targets)</a:t>
            </a:r>
            <a:endParaRPr lang="en-US" dirty="0">
              <a:latin typeface="Cambria" pitchFamily="18" charset="0"/>
              <a:ea typeface="ＭＳ Ｐゴシック" charset="-128"/>
              <a:cs typeface="Arial" charset="0"/>
            </a:endParaRPr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>
          <a:xfrm>
            <a:off x="241300" y="4502150"/>
            <a:ext cx="8688388" cy="2076450"/>
          </a:xfrm>
          <a:prstGeom prst="rect">
            <a:avLst/>
          </a:prstGeom>
        </p:spPr>
        <p:txBody>
          <a:bodyPr/>
          <a:lstStyle/>
          <a:p>
            <a:pPr defTabSz="914400" eaLnBrk="0" hangingPunct="0">
              <a:spcBef>
                <a:spcPct val="20000"/>
              </a:spcBef>
            </a:pPr>
            <a:endParaRPr lang="en-US" sz="1200" dirty="0">
              <a:latin typeface="Cambria" pitchFamily="18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30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573588" y="1913685"/>
            <a:ext cx="4208462" cy="3132137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>
              <a:defRPr/>
            </a:pPr>
            <a:endParaRPr lang="en-US" sz="1400" b="1" dirty="0">
              <a:ea typeface="ＭＳ Ｐゴシック" charset="0"/>
              <a:cs typeface="Arial" charset="0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41300" y="461963"/>
            <a:ext cx="5848350" cy="5524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2000" b="1" dirty="0" smtClean="0">
                <a:latin typeface="Cambria" pitchFamily="18" charset="0"/>
              </a:rPr>
              <a:t>Driving Savings in Information Technology Services (ITS) Through Strategic Sourcing</a:t>
            </a:r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4573588" y="1468438"/>
            <a:ext cx="41354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/>
            <a:r>
              <a:rPr lang="en-US" sz="1200" b="1">
                <a:ea typeface="ＭＳ Ｐゴシック" charset="-128"/>
              </a:rPr>
              <a:t>ITS Savings Summary in $MM</a:t>
            </a:r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>
          <a:xfrm>
            <a:off x="229394" y="1359741"/>
            <a:ext cx="4344194" cy="3686081"/>
          </a:xfrm>
          <a:prstGeom prst="rect">
            <a:avLst/>
          </a:prstGeom>
        </p:spPr>
        <p:txBody>
          <a:bodyPr/>
          <a:lstStyle/>
          <a:p>
            <a:pPr defTabSz="914400" eaLnBrk="0" hangingPunct="0">
              <a:spcBef>
                <a:spcPct val="20000"/>
              </a:spcBef>
            </a:pPr>
            <a:r>
              <a:rPr lang="en-US" sz="2400" b="1" dirty="0">
                <a:latin typeface="Cambria" pitchFamily="18" charset="0"/>
                <a:ea typeface="ＭＳ Ｐゴシック" charset="-128"/>
                <a:cs typeface="Arial" charset="0"/>
              </a:rPr>
              <a:t>What were the results</a:t>
            </a:r>
            <a:r>
              <a:rPr lang="en-US" sz="2400" b="1" dirty="0" smtClean="0">
                <a:latin typeface="Cambria" pitchFamily="18" charset="0"/>
                <a:ea typeface="ＭＳ Ｐゴシック" charset="-128"/>
                <a:cs typeface="Arial" charset="0"/>
              </a:rPr>
              <a:t>?</a:t>
            </a:r>
          </a:p>
          <a:p>
            <a:pPr marL="285750" indent="-285750" defTabSz="9144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Savings </a:t>
            </a: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of </a:t>
            </a:r>
            <a:r>
              <a:rPr lang="en-US" b="1" dirty="0">
                <a:latin typeface="Cambria" pitchFamily="18" charset="0"/>
                <a:ea typeface="ＭＳ Ｐゴシック" charset="-128"/>
                <a:cs typeface="Arial" charset="0"/>
              </a:rPr>
              <a:t>$32.2 million per year over previous </a:t>
            </a: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rates were achieved</a:t>
            </a:r>
          </a:p>
          <a:p>
            <a:pPr marL="285750" indent="-285750" defTabSz="9144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Project was completed in </a:t>
            </a:r>
            <a:r>
              <a:rPr lang="en-US" b="1" dirty="0">
                <a:latin typeface="Cambria" pitchFamily="18" charset="0"/>
                <a:ea typeface="ＭＳ Ｐゴシック" charset="-128"/>
                <a:cs typeface="Arial" charset="0"/>
              </a:rPr>
              <a:t>half the time of similar projects </a:t>
            </a: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– 12 months from conceptualization to award decision</a:t>
            </a:r>
          </a:p>
          <a:p>
            <a:pPr marL="631825" lvl="1" indent="-285750" defTabSz="914400">
              <a:lnSpc>
                <a:spcPct val="110000"/>
              </a:lnSpc>
              <a:buFont typeface="Wingdings" pitchFamily="2" charset="2"/>
              <a:buChar char="§"/>
            </a:pPr>
            <a:r>
              <a:rPr lang="en-US" b="1" dirty="0">
                <a:latin typeface="Cambria" pitchFamily="18" charset="0"/>
                <a:ea typeface="ＭＳ Ｐゴシック" charset="-128"/>
                <a:cs typeface="Arial" charset="0"/>
              </a:rPr>
              <a:t>CRB and Legal Reviews were passed in the first round </a:t>
            </a: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– no major issues were raised</a:t>
            </a:r>
          </a:p>
          <a:p>
            <a:pPr marL="631825" lvl="1" indent="-285750" defTabSz="914400">
              <a:lnSpc>
                <a:spcPct val="110000"/>
              </a:lnSpc>
              <a:buFont typeface="Wingdings" pitchFamily="2" charset="2"/>
              <a:buChar char="§"/>
            </a:pP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Only </a:t>
            </a:r>
            <a:r>
              <a:rPr lang="en-US" b="1" dirty="0">
                <a:latin typeface="Cambria" pitchFamily="18" charset="0"/>
                <a:ea typeface="ＭＳ Ｐゴシック" charset="-128"/>
                <a:cs typeface="Arial" charset="0"/>
              </a:rPr>
              <a:t>2 amendments to the solicitation </a:t>
            </a: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(one was for an extension</a:t>
            </a:r>
            <a:r>
              <a:rPr lang="en-US" dirty="0" smtClean="0">
                <a:latin typeface="Cambria" pitchFamily="18" charset="0"/>
                <a:ea typeface="ＭＳ Ｐゴシック" charset="-128"/>
                <a:cs typeface="Arial" charset="0"/>
              </a:rPr>
              <a:t>)</a:t>
            </a:r>
            <a:endParaRPr lang="en-US" dirty="0">
              <a:latin typeface="Cambria" pitchFamily="18" charset="0"/>
              <a:ea typeface="ＭＳ Ｐゴシック" charset="-128"/>
              <a:cs typeface="Arial" charset="0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41300" y="6127750"/>
            <a:ext cx="8678863" cy="566309"/>
          </a:xfrm>
          <a:prstGeom prst="rect">
            <a:avLst/>
          </a:prstGeom>
          <a:solidFill>
            <a:srgbClr val="B8821B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9144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 dirty="0">
                <a:solidFill>
                  <a:schemeClr val="bg1"/>
                </a:solidFill>
                <a:latin typeface="Cambria" pitchFamily="18" charset="0"/>
                <a:ea typeface="ＭＳ Ｐゴシック" charset="-128"/>
                <a:cs typeface="Arial" charset="0"/>
              </a:rPr>
              <a:t>Achieved savings of $32.2MM or 31% over TIPSS rates and project was </a:t>
            </a:r>
            <a:r>
              <a:rPr lang="en-US" sz="1400" b="1" dirty="0" smtClean="0">
                <a:solidFill>
                  <a:schemeClr val="bg1"/>
                </a:solidFill>
                <a:latin typeface="Cambria" pitchFamily="18" charset="0"/>
                <a:ea typeface="ＭＳ Ｐゴシック" charset="-128"/>
                <a:cs typeface="Arial" charset="0"/>
              </a:rPr>
              <a:t>completed</a:t>
            </a:r>
          </a:p>
          <a:p>
            <a:pPr algn="ctr" defTabSz="9144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 dirty="0" smtClean="0">
                <a:solidFill>
                  <a:schemeClr val="bg1"/>
                </a:solidFill>
                <a:latin typeface="Cambria" pitchFamily="18" charset="0"/>
                <a:ea typeface="ＭＳ Ｐゴシック" charset="-128"/>
                <a:cs typeface="Arial" charset="0"/>
              </a:rPr>
              <a:t>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  <a:ea typeface="ＭＳ Ｐゴシック" charset="-128"/>
                <a:cs typeface="Arial" charset="0"/>
              </a:rPr>
              <a:t>in under 12 months from concept to award</a:t>
            </a:r>
          </a:p>
        </p:txBody>
      </p:sp>
      <p:graphicFrame>
        <p:nvGraphicFramePr>
          <p:cNvPr id="17418" name="Object 25"/>
          <p:cNvGraphicFramePr>
            <a:graphicFrameLocks noGrp="1" noChangeAspect="1"/>
          </p:cNvGraphicFramePr>
          <p:nvPr>
            <p:ph idx="4294967295"/>
          </p:nvPr>
        </p:nvGraphicFramePr>
        <p:xfrm>
          <a:off x="4649788" y="1554163"/>
          <a:ext cx="4076700" cy="290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Chart" r:id="rId4" imgW="4076700" imgH="2905049" progId="Excel.Chart.8">
                  <p:embed/>
                </p:oleObj>
              </mc:Choice>
              <mc:Fallback>
                <p:oleObj name="Chart" r:id="rId4" imgW="4076700" imgH="2905049" progId="Excel.Char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9788" y="1554163"/>
                        <a:ext cx="4076700" cy="290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49624" y="5253318"/>
            <a:ext cx="8376864" cy="72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285750" defTabSz="914400">
              <a:lnSpc>
                <a:spcPct val="110000"/>
              </a:lnSpc>
              <a:buFont typeface="Arial" pitchFamily="34" charset="0"/>
              <a:buChar char="•"/>
            </a:pPr>
            <a:r>
              <a:rPr lang="en-US" b="1" dirty="0" smtClean="0">
                <a:latin typeface="Cambria" pitchFamily="18" charset="0"/>
                <a:ea typeface="ＭＳ Ｐゴシック" charset="-128"/>
                <a:cs typeface="Arial" charset="0"/>
              </a:rPr>
              <a:t>Price </a:t>
            </a:r>
            <a:r>
              <a:rPr lang="en-US" b="1" dirty="0">
                <a:latin typeface="Cambria" pitchFamily="18" charset="0"/>
                <a:ea typeface="ＭＳ Ｐゴシック" charset="-128"/>
                <a:cs typeface="Arial" charset="0"/>
              </a:rPr>
              <a:t>discussions completed in 14 days </a:t>
            </a: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(including analysis)</a:t>
            </a:r>
          </a:p>
          <a:p>
            <a:pPr defTabSz="9144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b="1" dirty="0" smtClean="0">
                <a:latin typeface="Cambria" pitchFamily="18" charset="0"/>
                <a:ea typeface="ＭＳ Ｐゴシック" charset="-128"/>
                <a:cs typeface="Arial" charset="0"/>
              </a:rPr>
              <a:t>    100</a:t>
            </a:r>
            <a:r>
              <a:rPr lang="en-US" b="1" dirty="0">
                <a:latin typeface="Cambria" pitchFamily="18" charset="0"/>
                <a:ea typeface="ＭＳ Ｐゴシック" charset="-128"/>
                <a:cs typeface="Arial" charset="0"/>
              </a:rPr>
              <a:t>% of spend was directed to Hub Zone and SDVOSB </a:t>
            </a:r>
            <a:r>
              <a:rPr lang="en-US" dirty="0">
                <a:latin typeface="Cambria" pitchFamily="18" charset="0"/>
                <a:ea typeface="ＭＳ Ｐゴシック" charset="-128"/>
                <a:cs typeface="Arial" charset="0"/>
              </a:rPr>
              <a:t>businesses</a:t>
            </a:r>
          </a:p>
        </p:txBody>
      </p:sp>
    </p:spTree>
    <p:extLst>
      <p:ext uri="{BB962C8B-B14F-4D97-AF65-F5344CB8AC3E}">
        <p14:creationId xmlns:p14="http://schemas.microsoft.com/office/powerpoint/2010/main" val="147266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11308</TotalTime>
  <Words>392</Words>
  <Application>Microsoft Office PowerPoint</Application>
  <PresentationFormat>On-screen Show (4:3)</PresentationFormat>
  <Paragraphs>48</Paragraphs>
  <Slides>5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Chart</vt:lpstr>
      <vt:lpstr>Dodging the Fiscal Sharks…….. Thriving in Today’s Environment</vt:lpstr>
      <vt:lpstr>PowerPoint Presentation</vt:lpstr>
      <vt:lpstr>Driving Savings in Information Technology Services (ITS) Through Strategic Sourcing</vt:lpstr>
      <vt:lpstr>Driving Savings in Information Technology Services (ITS) Through Strategic Sourcing</vt:lpstr>
      <vt:lpstr>Driving Savings in Information Technology Services (ITS) Through Strategic Sourcing</vt:lpstr>
    </vt:vector>
  </TitlesOfParts>
  <Company>Adayana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Olga</dc:creator>
  <cp:lastModifiedBy>Newhart, Joanie</cp:lastModifiedBy>
  <cp:revision>402</cp:revision>
  <cp:lastPrinted>2011-02-14T22:14:19Z</cp:lastPrinted>
  <dcterms:created xsi:type="dcterms:W3CDTF">2011-02-14T22:30:17Z</dcterms:created>
  <dcterms:modified xsi:type="dcterms:W3CDTF">2013-04-19T15:52:55Z</dcterms:modified>
</cp:coreProperties>
</file>