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9" r:id="rId19"/>
    <p:sldId id="277" r:id="rId20"/>
    <p:sldId id="280" r:id="rId21"/>
    <p:sldId id="278" r:id="rId22"/>
  </p:sldIdLst>
  <p:sldSz cx="9144000" cy="6858000" type="screen4x3"/>
  <p:notesSz cx="7188200" cy="9448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F84"/>
    <a:srgbClr val="FBCC19"/>
    <a:srgbClr val="F6BC1C"/>
    <a:srgbClr val="B8821B"/>
    <a:srgbClr val="283433"/>
    <a:srgbClr val="0B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4654" autoAdjust="0"/>
  </p:normalViewPr>
  <p:slideViewPr>
    <p:cSldViewPr snapToGrid="0" snapToObjects="1">
      <p:cViewPr>
        <p:scale>
          <a:sx n="80" d="100"/>
          <a:sy n="80" d="100"/>
        </p:scale>
        <p:origin x="-10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4B3BCBDC-22B3-CA42-915A-3C1E6407FA50}" type="datetime1">
              <a:rPr lang="en-US"/>
              <a:pPr/>
              <a:t>6/1/2014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C7DDEB67-BC8F-364D-972B-CDDF3E97D57C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90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71650" y="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/>
          <a:lstStyle>
            <a:lvl1pPr algn="r">
              <a:defRPr sz="1200"/>
            </a:lvl1pPr>
          </a:lstStyle>
          <a:p>
            <a:fld id="{CAAC620E-D33B-1F4E-9540-040AB481C6DD}" type="datetime1">
              <a:rPr lang="en-US"/>
              <a:pPr/>
              <a:t>6/1/2014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1" tIns="47531" rIns="95061" bIns="475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8820" y="4488180"/>
            <a:ext cx="5750560" cy="4251960"/>
          </a:xfrm>
          <a:prstGeom prst="rect">
            <a:avLst/>
          </a:prstGeom>
        </p:spPr>
        <p:txBody>
          <a:bodyPr vert="horz" lIns="95061" tIns="47531" rIns="95061" bIns="475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71650" y="8974720"/>
            <a:ext cx="3114887" cy="472440"/>
          </a:xfrm>
          <a:prstGeom prst="rect">
            <a:avLst/>
          </a:prstGeom>
        </p:spPr>
        <p:txBody>
          <a:bodyPr vert="horz" lIns="95061" tIns="47531" rIns="95061" bIns="47531" rtlCol="0" anchor="b"/>
          <a:lstStyle>
            <a:lvl1pPr algn="r">
              <a:defRPr sz="1200"/>
            </a:lvl1pPr>
          </a:lstStyle>
          <a:p>
            <a:fld id="{DA33036D-F6A6-DE42-B789-2A212C3C59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17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 Image with Federal Acquisition Institute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209143"/>
            <a:ext cx="7534729" cy="616857"/>
          </a:xfrm>
          <a:prstGeom prst="rect">
            <a:avLst/>
          </a:prstGeom>
        </p:spPr>
        <p:txBody>
          <a:bodyPr vert="horz" lIns="0"/>
          <a:lstStyle>
            <a:lvl1pPr algn="l">
              <a:defRPr sz="4800" baseline="6000">
                <a:solidFill>
                  <a:srgbClr val="283433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711201" y="5578935"/>
            <a:ext cx="2082800" cy="335643"/>
          </a:xfrm>
          <a:prstGeom prst="rect">
            <a:avLst/>
          </a:prstGeom>
          <a:effectLst/>
        </p:spPr>
        <p:txBody>
          <a:bodyPr vert="horz" lIns="0"/>
          <a:lstStyle>
            <a:lvl1pPr>
              <a:buNone/>
              <a:defRPr sz="1400" baseline="0">
                <a:solidFill>
                  <a:srgbClr val="B8821B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 smtClean="0"/>
              <a:t>Click to edit date</a:t>
            </a:r>
          </a:p>
        </p:txBody>
      </p:sp>
      <p:pic>
        <p:nvPicPr>
          <p:cNvPr id="6" name="Picture 5" descr="QR Code image of FAIi website http://www.fai.gov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00354" y="5524500"/>
            <a:ext cx="544285" cy="54428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33352" y="5606139"/>
            <a:ext cx="25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kern="1200" dirty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Donna M. Jenkins, </a:t>
            </a:r>
            <a:r>
              <a:rPr lang="en-US" sz="800" i="1" kern="1200" dirty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Director</a:t>
            </a:r>
          </a:p>
          <a:p>
            <a:pPr algn="r"/>
            <a:r>
              <a:rPr lang="en-US" sz="800" b="1" kern="1200" dirty="0">
                <a:solidFill>
                  <a:srgbClr val="283433"/>
                </a:solidFill>
                <a:latin typeface="Franklin Gothic Book"/>
                <a:ea typeface="+mn-ea"/>
                <a:cs typeface="Franklin Gothic Book"/>
              </a:rPr>
              <a:t>www.fai.gov</a:t>
            </a:r>
            <a:endParaRPr lang="en-US" sz="800" kern="1200" dirty="0">
              <a:solidFill>
                <a:srgbClr val="283433"/>
              </a:solidFill>
              <a:latin typeface="Franklin Gothic Book"/>
              <a:ea typeface="+mn-ea"/>
              <a:cs typeface="Franklin Gothic Book"/>
            </a:endParaRPr>
          </a:p>
          <a:p>
            <a:pPr algn="r"/>
            <a:endParaRPr lang="en-US" sz="800" dirty="0">
              <a:solidFill>
                <a:srgbClr val="283433"/>
              </a:solidFill>
              <a:latin typeface="Franklin Gothic Book"/>
              <a:cs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711200" y="5253038"/>
            <a:ext cx="3597275" cy="33496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1400" baseline="0">
                <a:solidFill>
                  <a:srgbClr val="283433"/>
                </a:solidFill>
                <a:latin typeface="Franklin Gothic Demi"/>
                <a:cs typeface="Franklin Gothic Demi"/>
              </a:defRPr>
            </a:lvl1pPr>
          </a:lstStyle>
          <a:p>
            <a:pPr lvl="0"/>
            <a:r>
              <a:rPr lang="en-US"/>
              <a:t>Click to Add presenter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banner with FAI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1051560"/>
            <a:ext cx="7589157" cy="74766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 vert="horz"/>
          <a:lstStyle>
            <a:lvl1pPr marL="227013" indent="-227013">
              <a:buClr>
                <a:srgbClr val="F6BC1C"/>
              </a:buClr>
              <a:buSzPct val="75000"/>
              <a:buFont typeface="Courier New"/>
              <a:buChar char="o"/>
              <a:defRPr sz="2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banner with FAI Seal, and FAI Seal as slide watermark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52285"/>
            <a:ext cx="5562599" cy="120650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3722234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rgbClr val="F6BC1C"/>
              </a:buClr>
              <a:buSzPct val="75000"/>
              <a:buFont typeface="Courier New"/>
              <a:buChar char="o"/>
              <a:defRPr sz="2400">
                <a:latin typeface="Franklin Gothic Book"/>
                <a:cs typeface="Franklin Gothic Book"/>
              </a:defRPr>
            </a:lvl1pPr>
            <a:lvl2pPr marL="454025" indent="-231775">
              <a:buClr>
                <a:srgbClr val="FBCC19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2pPr>
            <a:lvl3pPr marL="688975" indent="-228600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3pPr>
            <a:lvl4pPr marL="915988" indent="-225425">
              <a:buClr>
                <a:srgbClr val="F6BC1C"/>
              </a:buClr>
              <a:buFont typeface="Arial"/>
              <a:buChar char="•"/>
              <a:tabLst/>
              <a:defRPr sz="1800">
                <a:latin typeface="Franklin Gothic Book"/>
                <a:cs typeface="Franklin Gothic Book"/>
              </a:defRPr>
            </a:lvl4pPr>
            <a:lvl5pPr marL="1141413" indent="-228600" defTabSz="455613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44" y="6383563"/>
            <a:ext cx="350156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fld id="{43A0B55B-C253-734E-AC3A-B1468D393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banner with FAI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52285"/>
            <a:ext cx="5562599" cy="120650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3722234"/>
          </a:xfrm>
          <a:prstGeom prst="rect">
            <a:avLst/>
          </a:prstGeom>
        </p:spPr>
        <p:txBody>
          <a:bodyPr/>
          <a:lstStyle>
            <a:lvl1pPr marL="227013" indent="-227013">
              <a:buClr>
                <a:srgbClr val="F6BC1C"/>
              </a:buClr>
              <a:buSzPct val="75000"/>
              <a:buFont typeface="Courier New"/>
              <a:buChar char="o"/>
              <a:defRPr sz="2400">
                <a:latin typeface="Franklin Gothic Book"/>
                <a:cs typeface="Franklin Gothic Book"/>
              </a:defRPr>
            </a:lvl1pPr>
            <a:lvl2pPr marL="454025" indent="-231775">
              <a:buClr>
                <a:srgbClr val="FBCC19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2pPr>
            <a:lvl3pPr marL="688975" indent="-228600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3pPr>
            <a:lvl4pPr marL="915988" indent="-225425">
              <a:buClr>
                <a:srgbClr val="F6BC1C"/>
              </a:buClr>
              <a:buFont typeface="Arial"/>
              <a:buChar char="•"/>
              <a:tabLst/>
              <a:defRPr sz="1800">
                <a:latin typeface="Franklin Gothic Book"/>
                <a:cs typeface="Franklin Gothic Book"/>
              </a:defRPr>
            </a:lvl4pPr>
            <a:lvl5pPr marL="1141413" indent="-228600" defTabSz="455613">
              <a:buClr>
                <a:srgbClr val="F6BC1C"/>
              </a:buClr>
              <a:buFont typeface="Arial"/>
              <a:buChar char="•"/>
              <a:defRPr sz="18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29644" y="6383563"/>
            <a:ext cx="350156" cy="365125"/>
          </a:xfrm>
          <a:prstGeom prst="rect">
            <a:avLst/>
          </a:prstGeom>
        </p:spPr>
        <p:txBody>
          <a:bodyPr anchor="b"/>
          <a:lstStyle>
            <a:lvl1pPr algn="ctr">
              <a:defRPr sz="10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fld id="{43A0B55B-C253-734E-AC3A-B1468D3932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banner with FAI Sea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1052285"/>
            <a:ext cx="5562599" cy="1206501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600">
                <a:solidFill>
                  <a:srgbClr val="8D8F84"/>
                </a:solidFill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2566988"/>
            <a:ext cx="8215313" cy="3819525"/>
          </a:xfrm>
          <a:prstGeom prst="rect">
            <a:avLst/>
          </a:prstGeom>
        </p:spPr>
        <p:txBody>
          <a:bodyPr vert="horz"/>
          <a:lstStyle>
            <a:lvl1pPr>
              <a:buNone/>
              <a:defRPr sz="1600">
                <a:solidFill>
                  <a:srgbClr val="283433"/>
                </a:solidFill>
                <a:latin typeface="Franklin Gothic Book"/>
                <a:cs typeface="Franklin Gothic Book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3" r:id="rId4"/>
    <p:sldLayoutId id="2147483652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cpars.gov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hyperlink" Target="https://www.ppirs.gov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hyperlink" Target="mailto:webptsmh@navy.mi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11199" y="5253038"/>
            <a:ext cx="6023323" cy="3349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Presented by </a:t>
            </a:r>
            <a:r>
              <a:rPr lang="en-US" dirty="0" smtClean="0">
                <a:solidFill>
                  <a:schemeClr val="tx1"/>
                </a:solidFill>
              </a:rPr>
              <a:t>Doreen F. </a:t>
            </a:r>
            <a:r>
              <a:rPr lang="en-US" dirty="0" smtClean="0">
                <a:solidFill>
                  <a:schemeClr val="tx1"/>
                </a:solidFill>
              </a:rPr>
              <a:t>Powell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Naval </a:t>
            </a:r>
            <a:r>
              <a:rPr lang="en-US" dirty="0" smtClean="0">
                <a:solidFill>
                  <a:schemeClr val="tx1"/>
                </a:solidFill>
              </a:rPr>
              <a:t>Sea Logistics Center, Portsmouth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1200" y="3181347"/>
            <a:ext cx="7534729" cy="616857"/>
          </a:xfrm>
        </p:spPr>
        <p:txBody>
          <a:bodyPr/>
          <a:lstStyle/>
          <a:p>
            <a:r>
              <a:rPr lang="en-US" sz="3200" baseline="0" dirty="0">
                <a:solidFill>
                  <a:schemeClr val="tx1"/>
                </a:solidFill>
              </a:rPr>
              <a:t>Contractor Performance Assessment Reporting System (CPARS) &amp; </a:t>
            </a:r>
            <a:br>
              <a:rPr lang="en-US" sz="3200" baseline="0" dirty="0">
                <a:solidFill>
                  <a:schemeClr val="tx1"/>
                </a:solidFill>
              </a:rPr>
            </a:br>
            <a:r>
              <a:rPr lang="en-US" sz="3200" baseline="0" dirty="0">
                <a:solidFill>
                  <a:schemeClr val="tx1"/>
                </a:solidFill>
              </a:rPr>
              <a:t>Past Performance Information Retrieval System (PPIRS)</a:t>
            </a:r>
            <a:endParaRPr lang="en-US" sz="3200" baseline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Does an Evaluation Consist Of?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Administrative Information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Contractor Identification Information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Dollars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Dates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Subcontractors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Contract Effort Description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doreen.powell\AppData\Local\Microsoft\Windows\Temporary Internet Files\Content.IE5\99YD5I7W\MC90044216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267075"/>
            <a:ext cx="2255520" cy="22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1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Does an Evaluation Consist Of?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Ratings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Grading Scale Defined in Federal CPARS Guidance Document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Assessing Official Narrative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Required for Each Area Evaluated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Provides Detail to Support Rating Given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UO6QELJG\MC9004421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13009"/>
            <a:ext cx="1704975" cy="169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9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Does an Evaluation Consist Of?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Contractor Comments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Response to Government’s Evaluation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Indicates if “Concur” or “Do Not Concur”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Reviewing Official Comments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Resolves Disputes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Only Required </a:t>
            </a:r>
            <a:r>
              <a:rPr lang="en-US" sz="2000" dirty="0"/>
              <a:t>W</a:t>
            </a:r>
            <a:r>
              <a:rPr lang="en-US" sz="2000" dirty="0" smtClean="0"/>
              <a:t>hen Contractor Does Not Concur With Evaluation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doreen.powell\AppData\Local\Microsoft\Windows\Temporary Internet Files\Content.IE5\W1ESIFSQ\MC9004413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23160"/>
            <a:ext cx="2076444" cy="20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6257924" cy="12065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Best Practices for Submitting a Quality Evaluation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Ratings &amp; Narrative Consistent with Rating Definitions in Federal CPARS Guidance Document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Supported by Objective Evidence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Status, Progress, Production, Management Reviews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Earned Value Management Data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Cost &amp; Schedule Metrics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Technical Reviews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Quality Assurance Evaluations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Earned Contract Incentives &amp; Award Fee Determinations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Subcontract Reports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dirty="0" smtClean="0"/>
              <a:t>Safety &amp; Labor Standard Compliance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UO6QELJG\MC90043982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3248025"/>
            <a:ext cx="19335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Address Benefit &amp; Impact of Contractor’s Performance to Government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Detail Contractor’s Strengths &amp; Weaknesses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Address Government’s Role in Contractor’s Inability to Meet Requirements (if applicable)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Document Problems &amp; Solutions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en-US" dirty="0" smtClean="0"/>
              <a:t>Contain Objective &amp; Non-Personal Statements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oreen.powell\AppData\Local\Microsoft\Windows\Temporary Internet Files\Content.IE5\0RME6E7B\MC9004421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05" y="4732985"/>
            <a:ext cx="1617345" cy="16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6257924" cy="12065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Best Practices for Submitting a Quality Evaluation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Upcoming Improvements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CPARS Merge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Consolidating Architect-Engineer Contract Administration Support System (ACASS) &amp; Construction Contractor Appraisal Support System (CCASS) Modules Into Overall CPARS Application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Single Evaluation Form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Single Workflow Process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0RME6E7B\MC9000307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82905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86062" y="5600700"/>
            <a:ext cx="3571876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Coming July 1,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65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Upcoming Improvements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Improved PPIRS Metrics Display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Better Search &amp; Display Capabilities for More Efficient Access to Relevant Reports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PPIRS Ad Hoc Reports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Ability for Source Selection Officials to Tailor Reports to Best Meet Their Needs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W1ESIFSQ\MC9004387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1330548"/>
            <a:ext cx="1695450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86062" y="5600700"/>
            <a:ext cx="3571876" cy="89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Coming December 2014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258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Resources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CPARS Website: </a:t>
            </a:r>
            <a:r>
              <a:rPr lang="en-US" sz="2800" dirty="0" smtClean="0">
                <a:hlinkClick r:id="rId2"/>
              </a:rPr>
              <a:t>https://www.cpars.gov</a:t>
            </a:r>
            <a:endParaRPr lang="en-US" sz="2800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Training Link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Online Training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Automated Training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On-Site Training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Guidance Link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Federal CPARS Guidance Document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CPARS User Manual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Office of Federal Procurement Policy (OFPP) Memos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0RME6E7B\MC9004392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575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CPARS Home Page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https://www.cpars.gov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95351" y="2218999"/>
            <a:ext cx="7353299" cy="4362775"/>
            <a:chOff x="885826" y="2218999"/>
            <a:chExt cx="7353299" cy="43627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6" y="2218999"/>
              <a:ext cx="7353299" cy="43627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6353175" y="2895600"/>
              <a:ext cx="581025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28950" y="2905125"/>
              <a:ext cx="581025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09975" y="3352800"/>
              <a:ext cx="1257300" cy="36933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Guidance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 flipV="1">
              <a:off x="3609975" y="3152776"/>
              <a:ext cx="333375" cy="2762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24475" y="3371850"/>
              <a:ext cx="1257300" cy="36933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Training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6119813" y="3152776"/>
              <a:ext cx="233362" cy="2762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0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Resources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PPIRS Website: </a:t>
            </a:r>
            <a:r>
              <a:rPr lang="en-US" sz="2800" dirty="0" smtClean="0">
                <a:hlinkClick r:id="rId2"/>
              </a:rPr>
              <a:t>https://www.ppirs.gov</a:t>
            </a:r>
            <a:endParaRPr lang="en-US" sz="2800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Training Link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Online Training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Reference Link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User Manuals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Compliance Report Information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Guidance Link</a:t>
            </a:r>
          </a:p>
          <a:p>
            <a:pPr lvl="2">
              <a:buClrTx/>
              <a:buFont typeface="Arial" pitchFamily="34" charset="0"/>
              <a:buChar char="•"/>
            </a:pPr>
            <a:r>
              <a:rPr lang="en-US" sz="2000" dirty="0" smtClean="0"/>
              <a:t>OFPP Memo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 descr="C:\Users\doreen.powell\AppData\Local\Microsoft\Windows\Temporary Internet Files\Content.IE5\99YD5I7W\MC9003710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46441"/>
            <a:ext cx="1752600" cy="19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51560"/>
            <a:ext cx="7589157" cy="7476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986471"/>
            <a:ext cx="7988300" cy="3446463"/>
          </a:xfrm>
          <a:prstGeom prst="rect">
            <a:avLst/>
          </a:prstGeom>
        </p:spPr>
        <p:txBody>
          <a:bodyPr/>
          <a:lstStyle/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Past Performance Process Overview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What Areas of Performance Are Rated?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What Does an Evaluation Consist Of?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Best Practices for Submitting a Quality Evaluation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Upcoming Improvements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Resources</a:t>
            </a:r>
          </a:p>
          <a:p>
            <a:pPr marL="227013" indent="-227013">
              <a:buSzPct val="75000"/>
              <a:buFont typeface="Courier New"/>
              <a:buChar char="o"/>
            </a:pPr>
            <a:r>
              <a:rPr lang="en-US" sz="2400" dirty="0" smtClean="0">
                <a:latin typeface="Franklin Gothic Book"/>
                <a:cs typeface="Franklin Gothic Book"/>
              </a:rPr>
              <a:t>CPARS &amp; PPIRS Help Desk</a:t>
            </a:r>
            <a:endParaRPr lang="en-US" sz="2400" dirty="0">
              <a:latin typeface="Franklin Gothic Book"/>
              <a:cs typeface="Franklin Gothic Book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doreen.powell\AppData\Local\Microsoft\Windows\Temporary Internet Files\Content.IE5\0RME6E7B\MC9003340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962400"/>
            <a:ext cx="1905000" cy="22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3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PPIRS Home Page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https://www.ppirs.gov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5825" y="2195738"/>
            <a:ext cx="7372350" cy="4368800"/>
            <a:chOff x="885825" y="2195738"/>
            <a:chExt cx="7372350" cy="43688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825" y="2195738"/>
              <a:ext cx="7372350" cy="4368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Oval 14"/>
            <p:cNvSpPr/>
            <p:nvPr/>
          </p:nvSpPr>
          <p:spPr>
            <a:xfrm>
              <a:off x="2886075" y="3052762"/>
              <a:ext cx="581025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00600" y="3071812"/>
              <a:ext cx="695325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43650" y="3038474"/>
              <a:ext cx="581025" cy="33337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48025" y="3657600"/>
              <a:ext cx="1257300" cy="36933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Guidance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3248025" y="3419476"/>
              <a:ext cx="333375" cy="2762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238750" y="3609975"/>
              <a:ext cx="1257300" cy="36933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Reference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5238750" y="3381376"/>
              <a:ext cx="333375" cy="2762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62750" y="3581400"/>
              <a:ext cx="1257300" cy="369332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Training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6762750" y="3381376"/>
              <a:ext cx="333375" cy="2762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04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CPARS &amp; PPIRS Help Desk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Phone: 207-438-1690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DSN: 684-1690</a:t>
            </a:r>
            <a:br>
              <a:rPr lang="en-US" sz="2000" dirty="0" smtClean="0"/>
            </a:br>
            <a:endParaRPr lang="en-US" sz="20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Email: </a:t>
            </a:r>
            <a:r>
              <a:rPr lang="en-US" sz="2800" dirty="0" smtClean="0">
                <a:hlinkClick r:id="rId2"/>
              </a:rPr>
              <a:t>webptsmh@navy.mil</a:t>
            </a:r>
            <a:endParaRPr lang="en-US" sz="2800" dirty="0" smtClean="0"/>
          </a:p>
          <a:p>
            <a:pPr>
              <a:buClrTx/>
              <a:buFont typeface="Arial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7388" y="4733925"/>
            <a:ext cx="5229225" cy="1209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Help is available Monday – Friday,</a:t>
            </a:r>
            <a:br>
              <a:rPr lang="en-US" sz="2400" b="1" dirty="0" smtClean="0"/>
            </a:br>
            <a:r>
              <a:rPr lang="en-US" sz="2400" b="1" dirty="0" smtClean="0"/>
              <a:t>6:30 am – 6:00 pm ET.</a:t>
            </a:r>
            <a:endParaRPr lang="en-US" sz="2400" b="1" dirty="0"/>
          </a:p>
        </p:txBody>
      </p:sp>
      <p:pic>
        <p:nvPicPr>
          <p:cNvPr id="7" name="Picture 4" descr="C:\Users\doreen.powell\AppData\Local\Microsoft\Windows\Temporary Internet Files\Content.IE5\0RME6E7B\MC9003343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068586"/>
            <a:ext cx="2333625" cy="17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2285"/>
            <a:ext cx="7296149" cy="120650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Past Performance Process Overview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8800" y="3349274"/>
            <a:ext cx="2987040" cy="2133600"/>
            <a:chOff x="1828800" y="2996849"/>
            <a:chExt cx="2987040" cy="2133600"/>
          </a:xfrm>
        </p:grpSpPr>
        <p:pic>
          <p:nvPicPr>
            <p:cNvPr id="7" name="Picture 2" descr="C:\Users\doreen.powell\AppData\Local\Microsoft\Windows\Temporary Internet Files\Content.IE5\UO6QELJG\MP900405386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996849"/>
              <a:ext cx="298704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040042" y="3296962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5400" b="1" cap="none" spc="0" dirty="0" smtClean="0">
                  <a:ln w="11430">
                    <a:solidFill>
                      <a:schemeClr val="tx1"/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CPARS</a:t>
              </a:r>
              <a:endParaRPr lang="en-US" sz="5400" b="1" cap="none" spc="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5220" y="3193894"/>
            <a:ext cx="2441380" cy="2441380"/>
            <a:chOff x="4645220" y="2841469"/>
            <a:chExt cx="2441380" cy="2441380"/>
          </a:xfrm>
        </p:grpSpPr>
        <p:pic>
          <p:nvPicPr>
            <p:cNvPr id="10" name="Picture 5" descr="C:\Users\doreen.powell\AppData\Local\Microsoft\Windows\Temporary Internet Files\Content.IE5\W1ESIFSQ\MC900432565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45220" y="2841469"/>
              <a:ext cx="2441380" cy="2441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176879" y="3225449"/>
              <a:ext cx="1816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5400" b="1" dirty="0" smtClean="0">
                  <a:ln w="11430">
                    <a:solidFill>
                      <a:schemeClr val="tx1"/>
                    </a:solidFill>
                  </a:ln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PPIRS</a:t>
              </a:r>
              <a:endParaRPr lang="en-US" sz="5400" b="1" cap="none" spc="0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2" name="Curved Down Arrow 11"/>
          <p:cNvSpPr/>
          <p:nvPr/>
        </p:nvSpPr>
        <p:spPr>
          <a:xfrm>
            <a:off x="2895600" y="3044474"/>
            <a:ext cx="3276600" cy="751677"/>
          </a:xfrm>
          <a:prstGeom prst="curved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4" descr="C:\Users\doreen.powell\AppData\Local\Microsoft\Windows\Temporary Internet Files\Content.IE5\UO6QELJG\MC9102176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121" y="2730303"/>
            <a:ext cx="1159497" cy="106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15227" y="1876425"/>
            <a:ext cx="3951973" cy="1903744"/>
            <a:chOff x="315227" y="1524000"/>
            <a:chExt cx="3951973" cy="1903744"/>
          </a:xfrm>
        </p:grpSpPr>
        <p:pic>
          <p:nvPicPr>
            <p:cNvPr id="15" name="Picture 8" descr="C:\Users\doreen.powell\AppData\Local\Microsoft\Windows\Temporary Internet Files\Content.IE5\0RME6E7B\MC900432495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27" y="1524000"/>
              <a:ext cx="1648413" cy="163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963640" y="1625249"/>
              <a:ext cx="23035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Government Contracting &amp; Program Officials</a:t>
              </a:r>
              <a:endParaRPr lang="en-US" dirty="0"/>
            </a:p>
          </p:txBody>
        </p:sp>
        <p:sp>
          <p:nvSpPr>
            <p:cNvPr id="17" name="Right Arrow 16"/>
            <p:cNvSpPr/>
            <p:nvPr/>
          </p:nvSpPr>
          <p:spPr>
            <a:xfrm rot="1442361">
              <a:off x="1790506" y="3147993"/>
              <a:ext cx="439842" cy="279751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5227" y="4492274"/>
            <a:ext cx="3664733" cy="1627060"/>
            <a:chOff x="315227" y="4139849"/>
            <a:chExt cx="3664733" cy="1627060"/>
          </a:xfrm>
        </p:grpSpPr>
        <p:pic>
          <p:nvPicPr>
            <p:cNvPr id="19" name="Picture 11" descr="C:\Users\doreen.powell\AppData\Local\Microsoft\Windows\Temporary Internet Files\Content.IE5\99YD5I7W\MC900355051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5227" y="4139849"/>
              <a:ext cx="1284973" cy="162706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676400" y="4788918"/>
              <a:ext cx="2303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Contractor Representative</a:t>
              </a:r>
              <a:endParaRPr lang="en-US" dirty="0"/>
            </a:p>
          </p:txBody>
        </p:sp>
        <p:sp>
          <p:nvSpPr>
            <p:cNvPr id="21" name="Right Arrow 20"/>
            <p:cNvSpPr/>
            <p:nvPr/>
          </p:nvSpPr>
          <p:spPr>
            <a:xfrm rot="19879275">
              <a:off x="1942906" y="4497056"/>
              <a:ext cx="439842" cy="279751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05400" y="1876425"/>
            <a:ext cx="3619043" cy="1503253"/>
            <a:chOff x="5105400" y="1524000"/>
            <a:chExt cx="3619043" cy="1503253"/>
          </a:xfrm>
        </p:grpSpPr>
        <p:pic>
          <p:nvPicPr>
            <p:cNvPr id="23" name="Picture 13" descr="C:\Users\doreen.powell\AppData\Local\Microsoft\Windows\Temporary Internet Files\Content.IE5\UO6QELJG\MC900361068[1]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643" y="1524000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105400" y="1549049"/>
              <a:ext cx="2303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Government Source Selection Officials</a:t>
              </a:r>
              <a:endParaRPr lang="en-US" dirty="0"/>
            </a:p>
          </p:txBody>
        </p:sp>
        <p:sp>
          <p:nvSpPr>
            <p:cNvPr id="25" name="Right Arrow 24"/>
            <p:cNvSpPr/>
            <p:nvPr/>
          </p:nvSpPr>
          <p:spPr>
            <a:xfrm rot="19879275">
              <a:off x="6638208" y="2747502"/>
              <a:ext cx="439842" cy="279751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68840" y="4516220"/>
            <a:ext cx="3231657" cy="1576254"/>
            <a:chOff x="5468840" y="4163795"/>
            <a:chExt cx="3231657" cy="1576254"/>
          </a:xfrm>
        </p:grpSpPr>
        <p:pic>
          <p:nvPicPr>
            <p:cNvPr id="27" name="Picture 9" descr="C:\Users\doreen.powell\AppData\Local\Microsoft\Windows\Temporary Internet Files\Content.IE5\99YD5I7W\MC900361090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643" y="4163795"/>
              <a:ext cx="1423854" cy="1423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468840" y="5093718"/>
              <a:ext cx="2303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Contractor Senior Management</a:t>
              </a:r>
              <a:endParaRPr lang="en-US" dirty="0"/>
            </a:p>
          </p:txBody>
        </p:sp>
        <p:sp>
          <p:nvSpPr>
            <p:cNvPr id="29" name="Right Arrow 28"/>
            <p:cNvSpPr/>
            <p:nvPr/>
          </p:nvSpPr>
          <p:spPr>
            <a:xfrm rot="1442361">
              <a:off x="6665294" y="4617028"/>
              <a:ext cx="439842" cy="279751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Areas of Performance Are Rated?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Quality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Product Performance Relative to Contract’s Performance Parameters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Performance in Terms of Contract’s Quality Objectives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Use Quantitative Indicators Wherever Possible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Contractor’s Management of the Quality Control Program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Quality of the Work or Service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0RME6E7B\MC9002403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4566735"/>
            <a:ext cx="1952625" cy="181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Areas of Performance Are Rated?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Schedule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Timeliness of Delivery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Timely Completion of Contract/Order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Milestones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Timely Completion of Administrative Requirements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0RME6E7B\MC90043480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410075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Areas of Performance Are Rated?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Cost Control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Forecasting Cost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Managing Cost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Controlling Cost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Overrun?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Underrun?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Not Required for Fixed Price Contracts/Orders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UO6QELJG\MC9004421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135275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5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Areas of Performance Are Rated?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411099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Management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Integration and Coordination of Activity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Problem Identification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Corrective Action Plans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Reasonable and Cooperative Behavior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Customer Satisfaction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Subcontract Management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Program Management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Management of Key Personnel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doreen.powell\AppData\Local\Microsoft\Windows\Temporary Internet Files\Content.IE5\UO6QELJG\MC9003889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876675"/>
            <a:ext cx="1752600" cy="22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5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Areas of Performance Are Rated?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Utilization of Small Business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Compliance with Terms and Conditions for Small Business Participation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Achievement of Small Business Subcontracting Goals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Good Faith Effort to Meet Small Business Subcontracting Goals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UO6QELJG\MC9003834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26" y="4557506"/>
            <a:ext cx="1468526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Areas of Performance Are Rated?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60"/>
            <a:ext cx="8229600" cy="242316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en-US" sz="2800" dirty="0" smtClean="0"/>
              <a:t>Regulatory Compliance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Compliance with Regulations and Codes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Financial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Environmental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Labor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Safety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en-US" sz="2000" dirty="0" smtClean="0"/>
              <a:t>Reporting Requirements</a:t>
            </a:r>
            <a:endParaRPr lang="en-US" sz="20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B55B-C253-734E-AC3A-B1468D3932F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doreen.powell\AppData\Local\Microsoft\Windows\Temporary Internet Files\Content.IE5\UO6QELJG\MC9003517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29000"/>
            <a:ext cx="1828800" cy="20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561</Words>
  <Application>Microsoft Office PowerPoint</Application>
  <PresentationFormat>On-screen Show (4:3)</PresentationFormat>
  <Paragraphs>162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Contractor Performance Assessment Reporting System (CPARS) &amp;  Past Performance Information Retrieval System (PPIRS)</vt:lpstr>
      <vt:lpstr>Agenda</vt:lpstr>
      <vt:lpstr>Past Performance Process Overview  </vt:lpstr>
      <vt:lpstr>What Areas of Performance Are Rated? </vt:lpstr>
      <vt:lpstr>What Areas of Performance Are Rated? </vt:lpstr>
      <vt:lpstr>What Areas of Performance Are Rated? </vt:lpstr>
      <vt:lpstr>What Areas of Performance Are Rated? </vt:lpstr>
      <vt:lpstr>What Areas of Performance Are Rated? </vt:lpstr>
      <vt:lpstr>What Areas of Performance Are Rated? </vt:lpstr>
      <vt:lpstr>What Does an Evaluation Consist Of? </vt:lpstr>
      <vt:lpstr>What Does an Evaluation Consist Of? </vt:lpstr>
      <vt:lpstr>What Does an Evaluation Consist Of? </vt:lpstr>
      <vt:lpstr>Best Practices for Submitting a Quality Evaluation </vt:lpstr>
      <vt:lpstr>Best Practices for Submitting a Quality Evaluation </vt:lpstr>
      <vt:lpstr>Upcoming Improvements </vt:lpstr>
      <vt:lpstr>Upcoming Improvements </vt:lpstr>
      <vt:lpstr>Resources </vt:lpstr>
      <vt:lpstr>CPARS Home Page https://www.cpars.gov</vt:lpstr>
      <vt:lpstr>Resources </vt:lpstr>
      <vt:lpstr>PPIRS Home Page https://www.ppirs.gov</vt:lpstr>
      <vt:lpstr>CPARS &amp; PPIRS Help Desk </vt:lpstr>
    </vt:vector>
  </TitlesOfParts>
  <Company>Adayana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Olga</dc:creator>
  <cp:lastModifiedBy>Kara Price</cp:lastModifiedBy>
  <cp:revision>61</cp:revision>
  <cp:lastPrinted>2011-02-14T22:14:19Z</cp:lastPrinted>
  <dcterms:created xsi:type="dcterms:W3CDTF">2011-04-14T19:28:14Z</dcterms:created>
  <dcterms:modified xsi:type="dcterms:W3CDTF">2014-06-01T19:02:45Z</dcterms:modified>
</cp:coreProperties>
</file>